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79" r:id="rId2"/>
    <p:sldId id="314" r:id="rId3"/>
    <p:sldId id="310" r:id="rId4"/>
    <p:sldId id="309" r:id="rId5"/>
    <p:sldId id="275" r:id="rId6"/>
    <p:sldId id="311" r:id="rId7"/>
    <p:sldId id="276" r:id="rId8"/>
    <p:sldId id="312" r:id="rId9"/>
    <p:sldId id="315" r:id="rId10"/>
    <p:sldId id="316"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7516F-2561-44A3-A26A-BECDE95A42C1}" v="156" dt="2024-06-28T18:31:05.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43"/>
    <p:restoredTop sz="95794"/>
  </p:normalViewPr>
  <p:slideViewPr>
    <p:cSldViewPr snapToGrid="0" snapToObjects="1">
      <p:cViewPr varScale="1">
        <p:scale>
          <a:sx n="78" d="100"/>
          <a:sy n="78" d="100"/>
        </p:scale>
        <p:origin x="3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F16559-3A11-4D1C-A60C-20EC10CF7A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F733ACC-5502-46F4-BF5A-291699EEB632}">
      <dgm:prSet/>
      <dgm:spPr/>
      <dgm:t>
        <a:bodyPr/>
        <a:lstStyle/>
        <a:p>
          <a:r>
            <a:rPr lang="en-CA"/>
            <a:t>We encourage DCMs, ASC members and past trusted servants to consider letting your name stand.  Research the position you are interested in and ask yourself…</a:t>
          </a:r>
          <a:r>
            <a:rPr lang="en-CA" b="1"/>
            <a:t>Am I willing to serve? Do I have the skills needed or am I willing to learn new skills?  Do I have the time?  </a:t>
          </a:r>
          <a:r>
            <a:rPr lang="en-CA"/>
            <a:t>Then prepare your service resume.</a:t>
          </a:r>
          <a:endParaRPr lang="en-US"/>
        </a:p>
      </dgm:t>
    </dgm:pt>
    <dgm:pt modelId="{016EB15C-6DF1-4C84-AE91-CE2A36BB15E5}" type="parTrans" cxnId="{27777920-2585-454F-994E-4A2ECBF65859}">
      <dgm:prSet/>
      <dgm:spPr/>
      <dgm:t>
        <a:bodyPr/>
        <a:lstStyle/>
        <a:p>
          <a:endParaRPr lang="en-US"/>
        </a:p>
      </dgm:t>
    </dgm:pt>
    <dgm:pt modelId="{D3ADD529-E00A-4EB8-A503-798AF682CAFC}" type="sibTrans" cxnId="{27777920-2585-454F-994E-4A2ECBF65859}">
      <dgm:prSet/>
      <dgm:spPr/>
      <dgm:t>
        <a:bodyPr/>
        <a:lstStyle/>
        <a:p>
          <a:endParaRPr lang="en-US"/>
        </a:p>
      </dgm:t>
    </dgm:pt>
    <dgm:pt modelId="{03EE68D5-F7D2-4CAA-8E18-140E6FD8B646}">
      <dgm:prSet/>
      <dgm:spPr/>
      <dgm:t>
        <a:bodyPr/>
        <a:lstStyle/>
        <a:p>
          <a:r>
            <a:rPr lang="en-CA"/>
            <a:t>Be aware that the resumes are read at the start of the each election position.  There is a </a:t>
          </a:r>
          <a:r>
            <a:rPr lang="en-CA" b="1" u="sng"/>
            <a:t>2 min time limit.</a:t>
          </a:r>
          <a:r>
            <a:rPr lang="en-CA" b="1"/>
            <a:t>  </a:t>
          </a:r>
          <a:r>
            <a:rPr lang="en-CA"/>
            <a:t>If candidates put their names up for more than one position you will only hear their </a:t>
          </a:r>
          <a:r>
            <a:rPr lang="en-CA" b="1" i="1" u="sng"/>
            <a:t>resume once</a:t>
          </a:r>
          <a:r>
            <a:rPr lang="en-CA"/>
            <a:t>. </a:t>
          </a:r>
          <a:r>
            <a:rPr lang="en-CA" b="1"/>
            <a:t> </a:t>
          </a:r>
          <a:endParaRPr lang="en-US"/>
        </a:p>
      </dgm:t>
    </dgm:pt>
    <dgm:pt modelId="{4E9CAFE3-8B4C-4D52-A511-36CAA47073C8}" type="parTrans" cxnId="{4C2BD0A3-91F3-4D13-9FEA-2E84465DA20F}">
      <dgm:prSet/>
      <dgm:spPr/>
      <dgm:t>
        <a:bodyPr/>
        <a:lstStyle/>
        <a:p>
          <a:endParaRPr lang="en-US"/>
        </a:p>
      </dgm:t>
    </dgm:pt>
    <dgm:pt modelId="{0993DDFF-6B6B-42B3-86BC-B997E3AB5A72}" type="sibTrans" cxnId="{4C2BD0A3-91F3-4D13-9FEA-2E84465DA20F}">
      <dgm:prSet/>
      <dgm:spPr/>
      <dgm:t>
        <a:bodyPr/>
        <a:lstStyle/>
        <a:p>
          <a:endParaRPr lang="en-US"/>
        </a:p>
      </dgm:t>
    </dgm:pt>
    <dgm:pt modelId="{F9FB0725-24D3-497D-B876-89C8FA3CC37C}" type="pres">
      <dgm:prSet presAssocID="{32F16559-3A11-4D1C-A60C-20EC10CF7A23}" presName="linear" presStyleCnt="0">
        <dgm:presLayoutVars>
          <dgm:animLvl val="lvl"/>
          <dgm:resizeHandles val="exact"/>
        </dgm:presLayoutVars>
      </dgm:prSet>
      <dgm:spPr/>
    </dgm:pt>
    <dgm:pt modelId="{13E7F180-3B14-4E88-9B30-1DA6EF4D2885}" type="pres">
      <dgm:prSet presAssocID="{AF733ACC-5502-46F4-BF5A-291699EEB632}" presName="parentText" presStyleLbl="node1" presStyleIdx="0" presStyleCnt="2">
        <dgm:presLayoutVars>
          <dgm:chMax val="0"/>
          <dgm:bulletEnabled val="1"/>
        </dgm:presLayoutVars>
      </dgm:prSet>
      <dgm:spPr/>
    </dgm:pt>
    <dgm:pt modelId="{0E0D7C8F-6CD5-4B4A-BDC3-FF3001768489}" type="pres">
      <dgm:prSet presAssocID="{D3ADD529-E00A-4EB8-A503-798AF682CAFC}" presName="spacer" presStyleCnt="0"/>
      <dgm:spPr/>
    </dgm:pt>
    <dgm:pt modelId="{5531266A-DA60-415B-937B-B3F03275AE02}" type="pres">
      <dgm:prSet presAssocID="{03EE68D5-F7D2-4CAA-8E18-140E6FD8B646}" presName="parentText" presStyleLbl="node1" presStyleIdx="1" presStyleCnt="2">
        <dgm:presLayoutVars>
          <dgm:chMax val="0"/>
          <dgm:bulletEnabled val="1"/>
        </dgm:presLayoutVars>
      </dgm:prSet>
      <dgm:spPr/>
    </dgm:pt>
  </dgm:ptLst>
  <dgm:cxnLst>
    <dgm:cxn modelId="{27777920-2585-454F-994E-4A2ECBF65859}" srcId="{32F16559-3A11-4D1C-A60C-20EC10CF7A23}" destId="{AF733ACC-5502-46F4-BF5A-291699EEB632}" srcOrd="0" destOrd="0" parTransId="{016EB15C-6DF1-4C84-AE91-CE2A36BB15E5}" sibTransId="{D3ADD529-E00A-4EB8-A503-798AF682CAFC}"/>
    <dgm:cxn modelId="{8258A436-6942-4B92-B451-81951F6B8CBB}" type="presOf" srcId="{32F16559-3A11-4D1C-A60C-20EC10CF7A23}" destId="{F9FB0725-24D3-497D-B876-89C8FA3CC37C}" srcOrd="0" destOrd="0" presId="urn:microsoft.com/office/officeart/2005/8/layout/vList2"/>
    <dgm:cxn modelId="{0BD5858D-0779-424B-BAB0-52BB10309D7A}" type="presOf" srcId="{AF733ACC-5502-46F4-BF5A-291699EEB632}" destId="{13E7F180-3B14-4E88-9B30-1DA6EF4D2885}" srcOrd="0" destOrd="0" presId="urn:microsoft.com/office/officeart/2005/8/layout/vList2"/>
    <dgm:cxn modelId="{4C2BD0A3-91F3-4D13-9FEA-2E84465DA20F}" srcId="{32F16559-3A11-4D1C-A60C-20EC10CF7A23}" destId="{03EE68D5-F7D2-4CAA-8E18-140E6FD8B646}" srcOrd="1" destOrd="0" parTransId="{4E9CAFE3-8B4C-4D52-A511-36CAA47073C8}" sibTransId="{0993DDFF-6B6B-42B3-86BC-B997E3AB5A72}"/>
    <dgm:cxn modelId="{AA93D5AD-9179-42D1-ADDD-9A6236BB4B0A}" type="presOf" srcId="{03EE68D5-F7D2-4CAA-8E18-140E6FD8B646}" destId="{5531266A-DA60-415B-937B-B3F03275AE02}" srcOrd="0" destOrd="0" presId="urn:microsoft.com/office/officeart/2005/8/layout/vList2"/>
    <dgm:cxn modelId="{1A6BF6BF-515E-4C46-9EAF-F0D868C54191}" type="presParOf" srcId="{F9FB0725-24D3-497D-B876-89C8FA3CC37C}" destId="{13E7F180-3B14-4E88-9B30-1DA6EF4D2885}" srcOrd="0" destOrd="0" presId="urn:microsoft.com/office/officeart/2005/8/layout/vList2"/>
    <dgm:cxn modelId="{3F84118B-338C-4BEA-9085-83BCE24CD996}" type="presParOf" srcId="{F9FB0725-24D3-497D-B876-89C8FA3CC37C}" destId="{0E0D7C8F-6CD5-4B4A-BDC3-FF3001768489}" srcOrd="1" destOrd="0" presId="urn:microsoft.com/office/officeart/2005/8/layout/vList2"/>
    <dgm:cxn modelId="{AC8A6C78-B2C7-4767-997F-73AAE8E2168A}" type="presParOf" srcId="{F9FB0725-24D3-497D-B876-89C8FA3CC37C}" destId="{5531266A-DA60-415B-937B-B3F03275AE0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240D2-7EFB-47E5-A067-829535C598D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9A1E07D-8D6C-4E22-99EE-1AFF3C5A6CA3}">
      <dgm:prSet/>
      <dgm:spPr/>
      <dgm:t>
        <a:bodyPr/>
        <a:lstStyle/>
        <a:p>
          <a:r>
            <a:rPr lang="en-US"/>
            <a:t>A white board will be at the front of the room and candidates will place their name under the service positions they are willing to stand for. </a:t>
          </a:r>
        </a:p>
      </dgm:t>
    </dgm:pt>
    <dgm:pt modelId="{01DC72A2-EABF-4A33-9E37-7DEF5474E71A}" type="parTrans" cxnId="{DF6DF104-752E-41A6-A505-AB0FD48BD21C}">
      <dgm:prSet/>
      <dgm:spPr/>
      <dgm:t>
        <a:bodyPr/>
        <a:lstStyle/>
        <a:p>
          <a:endParaRPr lang="en-US"/>
        </a:p>
      </dgm:t>
    </dgm:pt>
    <dgm:pt modelId="{CF88EE33-B1DA-4670-ACE1-2032038053BA}" type="sibTrans" cxnId="{DF6DF104-752E-41A6-A505-AB0FD48BD21C}">
      <dgm:prSet/>
      <dgm:spPr/>
      <dgm:t>
        <a:bodyPr/>
        <a:lstStyle/>
        <a:p>
          <a:endParaRPr lang="en-US"/>
        </a:p>
      </dgm:t>
    </dgm:pt>
    <dgm:pt modelId="{A704AA63-30E7-4FB4-88BA-010EFCB01D89}">
      <dgm:prSet/>
      <dgm:spPr/>
      <dgm:t>
        <a:bodyPr/>
        <a:lstStyle/>
        <a:p>
          <a:r>
            <a:rPr lang="en-US"/>
            <a:t>These 7 elected positions are elected in this order.</a:t>
          </a:r>
        </a:p>
      </dgm:t>
    </dgm:pt>
    <dgm:pt modelId="{31161763-CFA3-4FA1-B537-9FC614904820}" type="parTrans" cxnId="{C25E3964-2B6E-49EE-9641-54D842BBC2A4}">
      <dgm:prSet/>
      <dgm:spPr/>
      <dgm:t>
        <a:bodyPr/>
        <a:lstStyle/>
        <a:p>
          <a:endParaRPr lang="en-US"/>
        </a:p>
      </dgm:t>
    </dgm:pt>
    <dgm:pt modelId="{35E5F7BD-A477-40A2-8104-990038FC6F2A}" type="sibTrans" cxnId="{C25E3964-2B6E-49EE-9641-54D842BBC2A4}">
      <dgm:prSet/>
      <dgm:spPr/>
      <dgm:t>
        <a:bodyPr/>
        <a:lstStyle/>
        <a:p>
          <a:endParaRPr lang="en-US"/>
        </a:p>
      </dgm:t>
    </dgm:pt>
    <dgm:pt modelId="{1AC117CC-D682-4040-8670-9089DCE00408}" type="pres">
      <dgm:prSet presAssocID="{70F240D2-7EFB-47E5-A067-829535C598D2}" presName="hierChild1" presStyleCnt="0">
        <dgm:presLayoutVars>
          <dgm:chPref val="1"/>
          <dgm:dir/>
          <dgm:animOne val="branch"/>
          <dgm:animLvl val="lvl"/>
          <dgm:resizeHandles/>
        </dgm:presLayoutVars>
      </dgm:prSet>
      <dgm:spPr/>
    </dgm:pt>
    <dgm:pt modelId="{7D4869F4-10DF-4A12-B35E-CF49E918F1E1}" type="pres">
      <dgm:prSet presAssocID="{09A1E07D-8D6C-4E22-99EE-1AFF3C5A6CA3}" presName="hierRoot1" presStyleCnt="0"/>
      <dgm:spPr/>
    </dgm:pt>
    <dgm:pt modelId="{83A6403D-8182-4533-B516-730455B29F3E}" type="pres">
      <dgm:prSet presAssocID="{09A1E07D-8D6C-4E22-99EE-1AFF3C5A6CA3}" presName="composite" presStyleCnt="0"/>
      <dgm:spPr/>
    </dgm:pt>
    <dgm:pt modelId="{0C26DAED-0CE1-45FF-B162-6BC933324415}" type="pres">
      <dgm:prSet presAssocID="{09A1E07D-8D6C-4E22-99EE-1AFF3C5A6CA3}" presName="background" presStyleLbl="node0" presStyleIdx="0" presStyleCnt="2"/>
      <dgm:spPr/>
    </dgm:pt>
    <dgm:pt modelId="{A80F8BDB-E7F2-4932-9734-A5E3DD5F5381}" type="pres">
      <dgm:prSet presAssocID="{09A1E07D-8D6C-4E22-99EE-1AFF3C5A6CA3}" presName="text" presStyleLbl="fgAcc0" presStyleIdx="0" presStyleCnt="2">
        <dgm:presLayoutVars>
          <dgm:chPref val="3"/>
        </dgm:presLayoutVars>
      </dgm:prSet>
      <dgm:spPr/>
    </dgm:pt>
    <dgm:pt modelId="{CD1E87A1-5414-4B8C-8725-A95763A73A14}" type="pres">
      <dgm:prSet presAssocID="{09A1E07D-8D6C-4E22-99EE-1AFF3C5A6CA3}" presName="hierChild2" presStyleCnt="0"/>
      <dgm:spPr/>
    </dgm:pt>
    <dgm:pt modelId="{CCA4DE89-33B1-43C6-B374-A280981AFCAE}" type="pres">
      <dgm:prSet presAssocID="{A704AA63-30E7-4FB4-88BA-010EFCB01D89}" presName="hierRoot1" presStyleCnt="0"/>
      <dgm:spPr/>
    </dgm:pt>
    <dgm:pt modelId="{D1D07E90-47F7-441B-A9F8-15DE8503EBE9}" type="pres">
      <dgm:prSet presAssocID="{A704AA63-30E7-4FB4-88BA-010EFCB01D89}" presName="composite" presStyleCnt="0"/>
      <dgm:spPr/>
    </dgm:pt>
    <dgm:pt modelId="{157B956E-111A-45E2-B888-313D564CD083}" type="pres">
      <dgm:prSet presAssocID="{A704AA63-30E7-4FB4-88BA-010EFCB01D89}" presName="background" presStyleLbl="node0" presStyleIdx="1" presStyleCnt="2"/>
      <dgm:spPr/>
    </dgm:pt>
    <dgm:pt modelId="{87ABEE33-A89A-4520-B074-61202A5DB27A}" type="pres">
      <dgm:prSet presAssocID="{A704AA63-30E7-4FB4-88BA-010EFCB01D89}" presName="text" presStyleLbl="fgAcc0" presStyleIdx="1" presStyleCnt="2">
        <dgm:presLayoutVars>
          <dgm:chPref val="3"/>
        </dgm:presLayoutVars>
      </dgm:prSet>
      <dgm:spPr/>
    </dgm:pt>
    <dgm:pt modelId="{99C9EA31-6E06-459A-83D7-95618AE17605}" type="pres">
      <dgm:prSet presAssocID="{A704AA63-30E7-4FB4-88BA-010EFCB01D89}" presName="hierChild2" presStyleCnt="0"/>
      <dgm:spPr/>
    </dgm:pt>
  </dgm:ptLst>
  <dgm:cxnLst>
    <dgm:cxn modelId="{DF6DF104-752E-41A6-A505-AB0FD48BD21C}" srcId="{70F240D2-7EFB-47E5-A067-829535C598D2}" destId="{09A1E07D-8D6C-4E22-99EE-1AFF3C5A6CA3}" srcOrd="0" destOrd="0" parTransId="{01DC72A2-EABF-4A33-9E37-7DEF5474E71A}" sibTransId="{CF88EE33-B1DA-4670-ACE1-2032038053BA}"/>
    <dgm:cxn modelId="{4BB8A10B-18C4-4253-B6F4-503B3FD87A0A}" type="presOf" srcId="{A704AA63-30E7-4FB4-88BA-010EFCB01D89}" destId="{87ABEE33-A89A-4520-B074-61202A5DB27A}" srcOrd="0" destOrd="0" presId="urn:microsoft.com/office/officeart/2005/8/layout/hierarchy1"/>
    <dgm:cxn modelId="{C25E3964-2B6E-49EE-9641-54D842BBC2A4}" srcId="{70F240D2-7EFB-47E5-A067-829535C598D2}" destId="{A704AA63-30E7-4FB4-88BA-010EFCB01D89}" srcOrd="1" destOrd="0" parTransId="{31161763-CFA3-4FA1-B537-9FC614904820}" sibTransId="{35E5F7BD-A477-40A2-8104-990038FC6F2A}"/>
    <dgm:cxn modelId="{B1D8ECF0-EF03-4EB2-AE82-4F8470CBC0CE}" type="presOf" srcId="{09A1E07D-8D6C-4E22-99EE-1AFF3C5A6CA3}" destId="{A80F8BDB-E7F2-4932-9734-A5E3DD5F5381}" srcOrd="0" destOrd="0" presId="urn:microsoft.com/office/officeart/2005/8/layout/hierarchy1"/>
    <dgm:cxn modelId="{73D26CF9-D892-4C4A-8CE3-141663A6555D}" type="presOf" srcId="{70F240D2-7EFB-47E5-A067-829535C598D2}" destId="{1AC117CC-D682-4040-8670-9089DCE00408}" srcOrd="0" destOrd="0" presId="urn:microsoft.com/office/officeart/2005/8/layout/hierarchy1"/>
    <dgm:cxn modelId="{DA408058-E760-4487-8FF7-EDBFC2849E27}" type="presParOf" srcId="{1AC117CC-D682-4040-8670-9089DCE00408}" destId="{7D4869F4-10DF-4A12-B35E-CF49E918F1E1}" srcOrd="0" destOrd="0" presId="urn:microsoft.com/office/officeart/2005/8/layout/hierarchy1"/>
    <dgm:cxn modelId="{F6E2AE79-37E1-49A9-A5CF-58E93003D4D3}" type="presParOf" srcId="{7D4869F4-10DF-4A12-B35E-CF49E918F1E1}" destId="{83A6403D-8182-4533-B516-730455B29F3E}" srcOrd="0" destOrd="0" presId="urn:microsoft.com/office/officeart/2005/8/layout/hierarchy1"/>
    <dgm:cxn modelId="{FABBAB6E-72F1-4505-9C56-44585C34DFE9}" type="presParOf" srcId="{83A6403D-8182-4533-B516-730455B29F3E}" destId="{0C26DAED-0CE1-45FF-B162-6BC933324415}" srcOrd="0" destOrd="0" presId="urn:microsoft.com/office/officeart/2005/8/layout/hierarchy1"/>
    <dgm:cxn modelId="{97B1D594-5EBB-463F-AFB5-6CB00EBA2F92}" type="presParOf" srcId="{83A6403D-8182-4533-B516-730455B29F3E}" destId="{A80F8BDB-E7F2-4932-9734-A5E3DD5F5381}" srcOrd="1" destOrd="0" presId="urn:microsoft.com/office/officeart/2005/8/layout/hierarchy1"/>
    <dgm:cxn modelId="{A4E9346B-1DB6-4366-8BFE-4E2A8583C34A}" type="presParOf" srcId="{7D4869F4-10DF-4A12-B35E-CF49E918F1E1}" destId="{CD1E87A1-5414-4B8C-8725-A95763A73A14}" srcOrd="1" destOrd="0" presId="urn:microsoft.com/office/officeart/2005/8/layout/hierarchy1"/>
    <dgm:cxn modelId="{30B07B38-E567-4C2E-96F0-96E6B44DA25D}" type="presParOf" srcId="{1AC117CC-D682-4040-8670-9089DCE00408}" destId="{CCA4DE89-33B1-43C6-B374-A280981AFCAE}" srcOrd="1" destOrd="0" presId="urn:microsoft.com/office/officeart/2005/8/layout/hierarchy1"/>
    <dgm:cxn modelId="{27920C32-1CFF-41F8-8324-88F8CF8CAFE0}" type="presParOf" srcId="{CCA4DE89-33B1-43C6-B374-A280981AFCAE}" destId="{D1D07E90-47F7-441B-A9F8-15DE8503EBE9}" srcOrd="0" destOrd="0" presId="urn:microsoft.com/office/officeart/2005/8/layout/hierarchy1"/>
    <dgm:cxn modelId="{BE697F6C-0D28-49B6-BF9A-17E8B1835B69}" type="presParOf" srcId="{D1D07E90-47F7-441B-A9F8-15DE8503EBE9}" destId="{157B956E-111A-45E2-B888-313D564CD083}" srcOrd="0" destOrd="0" presId="urn:microsoft.com/office/officeart/2005/8/layout/hierarchy1"/>
    <dgm:cxn modelId="{A489A7E4-B858-424A-98D6-7DFD5A2DBD52}" type="presParOf" srcId="{D1D07E90-47F7-441B-A9F8-15DE8503EBE9}" destId="{87ABEE33-A89A-4520-B074-61202A5DB27A}" srcOrd="1" destOrd="0" presId="urn:microsoft.com/office/officeart/2005/8/layout/hierarchy1"/>
    <dgm:cxn modelId="{E31AA97E-1458-417C-86AA-03691D352B0E}" type="presParOf" srcId="{CCA4DE89-33B1-43C6-B374-A280981AFCAE}" destId="{99C9EA31-6E06-459A-83D7-95618AE1760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7F180-3B14-4E88-9B30-1DA6EF4D2885}">
      <dsp:nvSpPr>
        <dsp:cNvPr id="0" name=""/>
        <dsp:cNvSpPr/>
      </dsp:nvSpPr>
      <dsp:spPr>
        <a:xfrm>
          <a:off x="0" y="66199"/>
          <a:ext cx="6637688" cy="280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We encourage DCMs, ASC members and past trusted servants to consider letting your name stand.  Research the position you are interested in and ask yourself…</a:t>
          </a:r>
          <a:r>
            <a:rPr lang="en-CA" sz="2400" b="1" kern="1200"/>
            <a:t>Am I willing to serve? Do I have the skills needed or am I willing to learn new skills?  Do I have the time?  </a:t>
          </a:r>
          <a:r>
            <a:rPr lang="en-CA" sz="2400" kern="1200"/>
            <a:t>Then prepare your service resume.</a:t>
          </a:r>
          <a:endParaRPr lang="en-US" sz="2400" kern="1200"/>
        </a:p>
      </dsp:txBody>
      <dsp:txXfrm>
        <a:off x="137075" y="203274"/>
        <a:ext cx="6363538" cy="2533850"/>
      </dsp:txXfrm>
    </dsp:sp>
    <dsp:sp modelId="{5531266A-DA60-415B-937B-B3F03275AE02}">
      <dsp:nvSpPr>
        <dsp:cNvPr id="0" name=""/>
        <dsp:cNvSpPr/>
      </dsp:nvSpPr>
      <dsp:spPr>
        <a:xfrm>
          <a:off x="0" y="2943319"/>
          <a:ext cx="6637688" cy="280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CA" sz="2400" kern="1200"/>
            <a:t>Be aware that the resumes are read at the start of the each election position.  There is a </a:t>
          </a:r>
          <a:r>
            <a:rPr lang="en-CA" sz="2400" b="1" u="sng" kern="1200"/>
            <a:t>2 min time limit.</a:t>
          </a:r>
          <a:r>
            <a:rPr lang="en-CA" sz="2400" b="1" kern="1200"/>
            <a:t>  </a:t>
          </a:r>
          <a:r>
            <a:rPr lang="en-CA" sz="2400" kern="1200"/>
            <a:t>If candidates put their names up for more than one position you will only hear their </a:t>
          </a:r>
          <a:r>
            <a:rPr lang="en-CA" sz="2400" b="1" i="1" u="sng" kern="1200"/>
            <a:t>resume once</a:t>
          </a:r>
          <a:r>
            <a:rPr lang="en-CA" sz="2400" kern="1200"/>
            <a:t>. </a:t>
          </a:r>
          <a:r>
            <a:rPr lang="en-CA" sz="2400" b="1" kern="1200"/>
            <a:t> </a:t>
          </a:r>
          <a:endParaRPr lang="en-US" sz="2400" kern="1200"/>
        </a:p>
      </dsp:txBody>
      <dsp:txXfrm>
        <a:off x="137075" y="3080394"/>
        <a:ext cx="6363538" cy="2533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6DAED-0CE1-45FF-B162-6BC933324415}">
      <dsp:nvSpPr>
        <dsp:cNvPr id="0" name=""/>
        <dsp:cNvSpPr/>
      </dsp:nvSpPr>
      <dsp:spPr>
        <a:xfrm>
          <a:off x="690" y="938793"/>
          <a:ext cx="2424054" cy="15392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F8BDB-E7F2-4932-9734-A5E3DD5F5381}">
      <dsp:nvSpPr>
        <dsp:cNvPr id="0" name=""/>
        <dsp:cNvSpPr/>
      </dsp:nvSpPr>
      <dsp:spPr>
        <a:xfrm>
          <a:off x="270030" y="1194665"/>
          <a:ext cx="2424054" cy="15392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 white board will be at the front of the room and candidates will place their name under the service positions they are willing to stand for. </a:t>
          </a:r>
        </a:p>
      </dsp:txBody>
      <dsp:txXfrm>
        <a:off x="315114" y="1239749"/>
        <a:ext cx="2333886" cy="1449106"/>
      </dsp:txXfrm>
    </dsp:sp>
    <dsp:sp modelId="{157B956E-111A-45E2-B888-313D564CD083}">
      <dsp:nvSpPr>
        <dsp:cNvPr id="0" name=""/>
        <dsp:cNvSpPr/>
      </dsp:nvSpPr>
      <dsp:spPr>
        <a:xfrm>
          <a:off x="2963424" y="938793"/>
          <a:ext cx="2424054" cy="15392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ABEE33-A89A-4520-B074-61202A5DB27A}">
      <dsp:nvSpPr>
        <dsp:cNvPr id="0" name=""/>
        <dsp:cNvSpPr/>
      </dsp:nvSpPr>
      <dsp:spPr>
        <a:xfrm>
          <a:off x="3232763" y="1194665"/>
          <a:ext cx="2424054" cy="153927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These 7 elected positions are elected in this order.</a:t>
          </a:r>
        </a:p>
      </dsp:txBody>
      <dsp:txXfrm>
        <a:off x="3277847" y="1239749"/>
        <a:ext cx="2333886" cy="14491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7989-38F9-3263-36BE-7668290C3B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C74CA-B4C9-DFA4-7966-B2C5F46DF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E93596-387F-2246-FB39-3515D1B21AAD}"/>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5" name="Footer Placeholder 4">
            <a:extLst>
              <a:ext uri="{FF2B5EF4-FFF2-40B4-BE49-F238E27FC236}">
                <a16:creationId xmlns:a16="http://schemas.microsoft.com/office/drawing/2014/main" id="{8C82B365-E4E6-13E1-6DB6-5D08C7E3F5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0240C-7119-26DE-6ED7-AB0AE965279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803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7DFCD-25DA-AA22-6326-7A33D75096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F8806D-B4E5-E4BA-2252-9AB86D0B9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C1B30-AC22-A6D8-2AF6-387378796CEC}"/>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5" name="Footer Placeholder 4">
            <a:extLst>
              <a:ext uri="{FF2B5EF4-FFF2-40B4-BE49-F238E27FC236}">
                <a16:creationId xmlns:a16="http://schemas.microsoft.com/office/drawing/2014/main" id="{5BAC83C4-F7C7-F97A-018E-2A33DD9029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C887AB-6882-312C-1D9A-B2419051A57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5388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974BA8-436A-2981-ED3B-9A66426767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591BF5-502B-9410-2582-0009F765BD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6704E-3CD0-C03F-C7D7-8B86583D0B1C}"/>
              </a:ext>
            </a:extLst>
          </p:cNvPr>
          <p:cNvSpPr>
            <a:spLocks noGrp="1"/>
          </p:cNvSpPr>
          <p:nvPr>
            <p:ph type="dt" sz="half" idx="10"/>
          </p:nvPr>
        </p:nvSpPr>
        <p:spPr/>
        <p:txBody>
          <a:bodyPr/>
          <a:lstStyle/>
          <a:p>
            <a:fld id="{48A87A34-81AB-432B-8DAE-1953F412C126}" type="datetimeFigureOut">
              <a:rPr lang="en-US" smtClean="0"/>
              <a:pPr/>
              <a:t>7/1/2024</a:t>
            </a:fld>
            <a:endParaRPr lang="en-US" dirty="0"/>
          </a:p>
        </p:txBody>
      </p:sp>
      <p:sp>
        <p:nvSpPr>
          <p:cNvPr id="5" name="Footer Placeholder 4">
            <a:extLst>
              <a:ext uri="{FF2B5EF4-FFF2-40B4-BE49-F238E27FC236}">
                <a16:creationId xmlns:a16="http://schemas.microsoft.com/office/drawing/2014/main" id="{635FEB7E-56B7-A880-ED73-808B46460D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517FAB-E07F-DBA6-3336-0073065BF9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17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8599-9D17-BBB1-2DE9-BD288D37D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89535-000B-5481-832A-0EC0D0FBF4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3CF7F-E9CB-C6EF-19F2-E381D678DD84}"/>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5" name="Footer Placeholder 4">
            <a:extLst>
              <a:ext uri="{FF2B5EF4-FFF2-40B4-BE49-F238E27FC236}">
                <a16:creationId xmlns:a16="http://schemas.microsoft.com/office/drawing/2014/main" id="{6F99BF61-6D5F-177A-DB63-EC08F872A5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060F5B-AE02-9434-882E-4BA7D2F350B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4073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DE84-9E96-BBF3-06EB-96F3B12C86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BF0005-57A9-4BDC-795B-A636DB605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726FAC-F9B7-4A6B-E84C-CD734D0DE740}"/>
              </a:ext>
            </a:extLst>
          </p:cNvPr>
          <p:cNvSpPr>
            <a:spLocks noGrp="1"/>
          </p:cNvSpPr>
          <p:nvPr>
            <p:ph type="dt" sz="half" idx="10"/>
          </p:nvPr>
        </p:nvSpPr>
        <p:spPr/>
        <p:txBody>
          <a:bodyPr/>
          <a:lstStyle/>
          <a:p>
            <a:fld id="{48A87A34-81AB-432B-8DAE-1953F412C126}" type="datetimeFigureOut">
              <a:rPr lang="en-US" smtClean="0"/>
              <a:pPr/>
              <a:t>7/1/2024</a:t>
            </a:fld>
            <a:endParaRPr lang="en-US" dirty="0"/>
          </a:p>
        </p:txBody>
      </p:sp>
      <p:sp>
        <p:nvSpPr>
          <p:cNvPr id="5" name="Footer Placeholder 4">
            <a:extLst>
              <a:ext uri="{FF2B5EF4-FFF2-40B4-BE49-F238E27FC236}">
                <a16:creationId xmlns:a16="http://schemas.microsoft.com/office/drawing/2014/main" id="{DEA6F23D-0723-1E8E-8F2A-991DE3F0B0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B9C5B9-A6C9-4449-B77E-9C62A991BDC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886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5F5E-D709-540B-C317-733898A60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929D3-0D61-A4DF-B86C-B25777BDB7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3BFCC1-2E87-1BB0-B3A5-3C08B3DF8E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81D087-E54C-3FEB-3EB7-4A4223C78BFB}"/>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6" name="Footer Placeholder 5">
            <a:extLst>
              <a:ext uri="{FF2B5EF4-FFF2-40B4-BE49-F238E27FC236}">
                <a16:creationId xmlns:a16="http://schemas.microsoft.com/office/drawing/2014/main" id="{7788C5C1-307C-72A6-8F6E-AE159AB07F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95D98D-C080-6599-7904-5FE0CA94AFC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7486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9CE2-6FA0-9183-4331-D4ADEA2BF1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31DE8B-74BD-936E-B4EE-A0896354C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B15B07-9C2A-7B4C-2858-FCC63700D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CBAE23-0872-0740-B785-8A44FF435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AD5410-1B0C-F28D-635A-C8D0AA71DE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58BAC8-7CA2-C189-9E87-251A3C405363}"/>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8" name="Footer Placeholder 7">
            <a:extLst>
              <a:ext uri="{FF2B5EF4-FFF2-40B4-BE49-F238E27FC236}">
                <a16:creationId xmlns:a16="http://schemas.microsoft.com/office/drawing/2014/main" id="{B5C348A3-FA72-B309-87E6-83F24A9AD6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C9C3A6B-3C42-708A-5917-4CDE34CE160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067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BC33-94EA-DDEF-A4EE-C1A74748F1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18D73-4DDA-308B-C3A2-7097784FD1BD}"/>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4" name="Footer Placeholder 3">
            <a:extLst>
              <a:ext uri="{FF2B5EF4-FFF2-40B4-BE49-F238E27FC236}">
                <a16:creationId xmlns:a16="http://schemas.microsoft.com/office/drawing/2014/main" id="{933C7AC9-A0F5-D80E-0751-FD9FE2F8E7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F6CDC8-0B4B-48F9-0188-765E2C877F2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370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470E1-9FE3-EDD4-0EE9-268C80F4FB15}"/>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3" name="Footer Placeholder 2">
            <a:extLst>
              <a:ext uri="{FF2B5EF4-FFF2-40B4-BE49-F238E27FC236}">
                <a16:creationId xmlns:a16="http://schemas.microsoft.com/office/drawing/2014/main" id="{06E1C630-0C86-3904-1222-8ED66DB906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2F63EBD-23B4-D357-7067-1A4D35C570B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544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2770-FCDE-1AFE-76D1-AFEE60FBD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5E771F-C42A-44E3-4E14-029AAE855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D51E6E-8AFD-8108-D086-1B78778CD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51EAB3-8D3D-19F1-2B06-C3CB2990350C}"/>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6" name="Footer Placeholder 5">
            <a:extLst>
              <a:ext uri="{FF2B5EF4-FFF2-40B4-BE49-F238E27FC236}">
                <a16:creationId xmlns:a16="http://schemas.microsoft.com/office/drawing/2014/main" id="{AA32768A-2718-E726-15EB-C7D6B9CBB2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A0DDCF-1787-7DC4-27BA-8FA879CFB17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854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566B-F45F-CEAD-7104-6648C1733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AE66C-7BB8-AAE7-C420-900AB2E98D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ACED2C-B91D-7005-7270-372ADF645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5A385-060F-5A91-AC53-C69CB4AD17BE}"/>
              </a:ext>
            </a:extLst>
          </p:cNvPr>
          <p:cNvSpPr>
            <a:spLocks noGrp="1"/>
          </p:cNvSpPr>
          <p:nvPr>
            <p:ph type="dt" sz="half" idx="10"/>
          </p:nvPr>
        </p:nvSpPr>
        <p:spPr/>
        <p:txBody>
          <a:bodyPr/>
          <a:lstStyle/>
          <a:p>
            <a:fld id="{48A87A34-81AB-432B-8DAE-1953F412C126}" type="datetimeFigureOut">
              <a:rPr lang="en-US" smtClean="0"/>
              <a:t>7/1/2024</a:t>
            </a:fld>
            <a:endParaRPr lang="en-US" dirty="0"/>
          </a:p>
        </p:txBody>
      </p:sp>
      <p:sp>
        <p:nvSpPr>
          <p:cNvPr id="6" name="Footer Placeholder 5">
            <a:extLst>
              <a:ext uri="{FF2B5EF4-FFF2-40B4-BE49-F238E27FC236}">
                <a16:creationId xmlns:a16="http://schemas.microsoft.com/office/drawing/2014/main" id="{CE8AC53A-B859-EE06-1C0A-FC3AAD8AE9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10F67D-74B6-1B20-8DDE-831AF0E7395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086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0CF539-A910-D8B9-57C6-4A7BDE65F2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7AF521-CB15-DD16-16FD-6E57C6349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200F-EA2A-51C3-2396-4684B43CA3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7/1/2024</a:t>
            </a:fld>
            <a:endParaRPr lang="en-US" dirty="0"/>
          </a:p>
        </p:txBody>
      </p:sp>
      <p:sp>
        <p:nvSpPr>
          <p:cNvPr id="5" name="Footer Placeholder 4">
            <a:extLst>
              <a:ext uri="{FF2B5EF4-FFF2-40B4-BE49-F238E27FC236}">
                <a16:creationId xmlns:a16="http://schemas.microsoft.com/office/drawing/2014/main" id="{105452A2-01B9-34C7-22E6-BA20E44F70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A6222E-C1C1-12DE-F55C-58E028910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55292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 name="Rectangle 60">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EE8D8A-0751-9529-E8C6-196FA48AD435}"/>
              </a:ext>
            </a:extLst>
          </p:cNvPr>
          <p:cNvSpPr>
            <a:spLocks noGrp="1"/>
          </p:cNvSpPr>
          <p:nvPr>
            <p:ph type="title"/>
          </p:nvPr>
        </p:nvSpPr>
        <p:spPr>
          <a:xfrm>
            <a:off x="838200" y="4435052"/>
            <a:ext cx="3093720" cy="1645920"/>
          </a:xfrm>
          <a:prstGeom prst="ellipse">
            <a:avLst/>
          </a:prstGeom>
        </p:spPr>
        <p:txBody>
          <a:bodyPr vert="horz" lIns="91440" tIns="45720" rIns="91440" bIns="45720" rtlCol="0" anchor="ctr">
            <a:noAutofit/>
          </a:bodyPr>
          <a:lstStyle/>
          <a:p>
            <a:r>
              <a:rPr lang="en-US" sz="3200" b="1" kern="1200" dirty="0">
                <a:latin typeface="+mj-lt"/>
                <a:ea typeface="+mj-ea"/>
                <a:cs typeface="+mj-cs"/>
              </a:rPr>
              <a:t>ELECTIONS</a:t>
            </a:r>
            <a:br>
              <a:rPr lang="en-US" sz="3200" b="1" kern="1200" dirty="0"/>
            </a:br>
            <a:r>
              <a:rPr lang="en-US" sz="3200" b="1" kern="1200" dirty="0">
                <a:latin typeface="+mj-lt"/>
                <a:ea typeface="+mj-ea"/>
                <a:cs typeface="+mj-cs"/>
              </a:rPr>
              <a:t> &amp;</a:t>
            </a:r>
            <a:br>
              <a:rPr lang="en-US" sz="3200" b="1" kern="1200" dirty="0"/>
            </a:br>
            <a:r>
              <a:rPr lang="en-US" sz="3200" b="1" kern="1200" dirty="0">
                <a:latin typeface="+mj-lt"/>
                <a:ea typeface="+mj-ea"/>
                <a:cs typeface="+mj-cs"/>
              </a:rPr>
              <a:t>SPIRIT OF ROTATION</a:t>
            </a:r>
            <a:br>
              <a:rPr lang="en-US" sz="2000" b="1" kern="1200" dirty="0"/>
            </a:br>
            <a:endParaRPr lang="en-US" sz="1800" b="1"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8F06253B-B594-749C-B31F-B50474143D89}"/>
              </a:ext>
            </a:extLst>
          </p:cNvPr>
          <p:cNvPicPr>
            <a:picLocks noChangeAspect="1"/>
          </p:cNvPicPr>
          <p:nvPr/>
        </p:nvPicPr>
        <p:blipFill rotWithShape="1">
          <a:blip r:embed="rId2"/>
          <a:srcRect l="2371" r="21232" b="-3"/>
          <a:stretch/>
        </p:blipFill>
        <p:spPr>
          <a:xfrm rot="5400000">
            <a:off x="-36576" y="36570"/>
            <a:ext cx="4005072" cy="3931920"/>
          </a:xfrm>
          <a:prstGeom prst="rect">
            <a:avLst/>
          </a:prstGeom>
        </p:spPr>
      </p:pic>
      <p:pic>
        <p:nvPicPr>
          <p:cNvPr id="10" name="Picture 9">
            <a:extLst>
              <a:ext uri="{FF2B5EF4-FFF2-40B4-BE49-F238E27FC236}">
                <a16:creationId xmlns:a16="http://schemas.microsoft.com/office/drawing/2014/main" id="{F32BBEE0-913B-FA5B-C5F1-0668C3233E0A}"/>
              </a:ext>
            </a:extLst>
          </p:cNvPr>
          <p:cNvPicPr>
            <a:picLocks noChangeAspect="1"/>
          </p:cNvPicPr>
          <p:nvPr/>
        </p:nvPicPr>
        <p:blipFill rotWithShape="1">
          <a:blip r:embed="rId3"/>
          <a:srcRect r="23602" b="-3"/>
          <a:stretch/>
        </p:blipFill>
        <p:spPr>
          <a:xfrm rot="5400000">
            <a:off x="4093464" y="36581"/>
            <a:ext cx="4005071" cy="3931920"/>
          </a:xfrm>
          <a:prstGeom prst="rect">
            <a:avLst/>
          </a:prstGeom>
        </p:spPr>
      </p:pic>
      <p:pic>
        <p:nvPicPr>
          <p:cNvPr id="8" name="Content Placeholder 7">
            <a:extLst>
              <a:ext uri="{FF2B5EF4-FFF2-40B4-BE49-F238E27FC236}">
                <a16:creationId xmlns:a16="http://schemas.microsoft.com/office/drawing/2014/main" id="{6D7CA159-AD32-1D41-ECF3-AAE983AE72E6}"/>
              </a:ext>
            </a:extLst>
          </p:cNvPr>
          <p:cNvPicPr>
            <a:picLocks noGrp="1" noChangeAspect="1"/>
          </p:cNvPicPr>
          <p:nvPr>
            <p:ph idx="1"/>
          </p:nvPr>
        </p:nvPicPr>
        <p:blipFill rotWithShape="1">
          <a:blip r:embed="rId4"/>
          <a:srcRect l="2513" r="21090" b="-3"/>
          <a:stretch/>
        </p:blipFill>
        <p:spPr>
          <a:xfrm rot="5400000">
            <a:off x="8223504" y="36575"/>
            <a:ext cx="4005072" cy="3931920"/>
          </a:xfrm>
          <a:prstGeom prst="rect">
            <a:avLst/>
          </a:prstGeom>
        </p:spPr>
      </p:pic>
      <p:sp>
        <p:nvSpPr>
          <p:cNvPr id="63" name="Rectangle 62">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8D751FE-201B-CE6F-92E9-F90A70739DE6}"/>
              </a:ext>
            </a:extLst>
          </p:cNvPr>
          <p:cNvSpPr txBox="1"/>
          <p:nvPr/>
        </p:nvSpPr>
        <p:spPr>
          <a:xfrm>
            <a:off x="4380266" y="4435052"/>
            <a:ext cx="7104188" cy="1645920"/>
          </a:xfrm>
          <a:prstGeom prst="rect">
            <a:avLst/>
          </a:prstGeom>
        </p:spPr>
        <p:txBody>
          <a:bodyPr vert="horz" lIns="91440" tIns="45720" rIns="91440" bIns="45720" rtlCol="0" anchor="ctr">
            <a:normAutofit/>
          </a:bodyPr>
          <a:lstStyle/>
          <a:p>
            <a:pPr>
              <a:lnSpc>
                <a:spcPct val="90000"/>
              </a:lnSpc>
              <a:spcAft>
                <a:spcPts val="600"/>
              </a:spcAft>
            </a:pPr>
            <a:r>
              <a:rPr lang="en-US" sz="3200" dirty="0"/>
              <a:t>June Quarterly 2024</a:t>
            </a:r>
            <a:endParaRPr lang="en-US" sz="3200" dirty="0">
              <a:cs typeface="Calibri"/>
            </a:endParaRPr>
          </a:p>
          <a:p>
            <a:pPr>
              <a:lnSpc>
                <a:spcPct val="90000"/>
              </a:lnSpc>
              <a:spcAft>
                <a:spcPts val="600"/>
              </a:spcAft>
            </a:pPr>
            <a:r>
              <a:rPr lang="en-US" sz="3200" dirty="0"/>
              <a:t>BC Yukon Area 79e </a:t>
            </a:r>
            <a:endParaRPr lang="en-US" sz="3200" dirty="0">
              <a:cs typeface="Calibri"/>
            </a:endParaRPr>
          </a:p>
        </p:txBody>
      </p:sp>
    </p:spTree>
    <p:extLst>
      <p:ext uri="{BB962C8B-B14F-4D97-AF65-F5344CB8AC3E}">
        <p14:creationId xmlns:p14="http://schemas.microsoft.com/office/powerpoint/2010/main" val="861049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4" name="Rectangle 2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Rectangle 12">
            <a:extLst>
              <a:ext uri="{FF2B5EF4-FFF2-40B4-BE49-F238E27FC236}">
                <a16:creationId xmlns:a16="http://schemas.microsoft.com/office/drawing/2014/main" id="{C4D92935-1B7D-6B79-EBF9-A82654CE49D5}"/>
              </a:ext>
            </a:extLst>
          </p:cNvPr>
          <p:cNvSpPr/>
          <p:nvPr/>
        </p:nvSpPr>
        <p:spPr>
          <a:xfrm>
            <a:off x="1191966" y="905011"/>
            <a:ext cx="3629555" cy="18891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Baskerville Old Face"/>
              </a:rPr>
              <a:t>How does your group or district fill positions?</a:t>
            </a:r>
            <a:endParaRPr lang="en-US" sz="3600" b="1" kern="1200" cap="none" spc="0" dirty="0">
              <a:ln w="22225">
                <a:solidFill>
                  <a:schemeClr val="accent2"/>
                </a:solidFill>
                <a:prstDash val="solid"/>
              </a:ln>
              <a:solidFill>
                <a:srgbClr val="002060"/>
              </a:solidFill>
              <a:effectLst/>
              <a:latin typeface="Baskerville Old Face"/>
              <a:ea typeface="+mj-ea"/>
              <a:cs typeface="+mj-cs"/>
            </a:endParaRPr>
          </a:p>
        </p:txBody>
      </p:sp>
      <p:pic>
        <p:nvPicPr>
          <p:cNvPr id="5" name="Content Placeholder 4">
            <a:extLst>
              <a:ext uri="{FF2B5EF4-FFF2-40B4-BE49-F238E27FC236}">
                <a16:creationId xmlns:a16="http://schemas.microsoft.com/office/drawing/2014/main" id="{67A156E2-26DC-FDC1-CB7A-EA894C9AF931}"/>
              </a:ext>
            </a:extLst>
          </p:cNvPr>
          <p:cNvPicPr>
            <a:picLocks noChangeAspect="1"/>
          </p:cNvPicPr>
          <p:nvPr/>
        </p:nvPicPr>
        <p:blipFill>
          <a:blip r:embed="rId3"/>
          <a:stretch>
            <a:fillRect/>
          </a:stretch>
        </p:blipFill>
        <p:spPr>
          <a:xfrm rot="20720438">
            <a:off x="741911" y="3103106"/>
            <a:ext cx="2883672" cy="2259774"/>
          </a:xfrm>
          <a:prstGeom prst="rect">
            <a:avLst/>
          </a:prstGeom>
        </p:spPr>
      </p:pic>
      <p:pic>
        <p:nvPicPr>
          <p:cNvPr id="7" name="Picture 6">
            <a:extLst>
              <a:ext uri="{FF2B5EF4-FFF2-40B4-BE49-F238E27FC236}">
                <a16:creationId xmlns:a16="http://schemas.microsoft.com/office/drawing/2014/main" id="{5D6E9DC7-DFA6-A9C8-931B-2753AB95E3B2}"/>
              </a:ext>
            </a:extLst>
          </p:cNvPr>
          <p:cNvPicPr>
            <a:picLocks noChangeAspect="1"/>
          </p:cNvPicPr>
          <p:nvPr/>
        </p:nvPicPr>
        <p:blipFill>
          <a:blip r:embed="rId4"/>
          <a:stretch>
            <a:fillRect/>
          </a:stretch>
        </p:blipFill>
        <p:spPr>
          <a:xfrm>
            <a:off x="4741803" y="1348982"/>
            <a:ext cx="1930055" cy="1354425"/>
          </a:xfrm>
          <a:prstGeom prst="rect">
            <a:avLst/>
          </a:prstGeom>
        </p:spPr>
      </p:pic>
      <p:pic>
        <p:nvPicPr>
          <p:cNvPr id="9" name="Picture 8">
            <a:extLst>
              <a:ext uri="{FF2B5EF4-FFF2-40B4-BE49-F238E27FC236}">
                <a16:creationId xmlns:a16="http://schemas.microsoft.com/office/drawing/2014/main" id="{5B71D8C3-1841-8DDB-DE25-151C84B0AEC5}"/>
              </a:ext>
            </a:extLst>
          </p:cNvPr>
          <p:cNvPicPr>
            <a:picLocks noChangeAspect="1"/>
          </p:cNvPicPr>
          <p:nvPr/>
        </p:nvPicPr>
        <p:blipFill>
          <a:blip r:embed="rId5"/>
          <a:stretch>
            <a:fillRect/>
          </a:stretch>
        </p:blipFill>
        <p:spPr>
          <a:xfrm>
            <a:off x="4820725" y="3225208"/>
            <a:ext cx="2692925" cy="2457952"/>
          </a:xfrm>
          <a:prstGeom prst="rect">
            <a:avLst/>
          </a:prstGeom>
        </p:spPr>
      </p:pic>
      <p:sp>
        <p:nvSpPr>
          <p:cNvPr id="10" name="Rectangle 9">
            <a:extLst>
              <a:ext uri="{FF2B5EF4-FFF2-40B4-BE49-F238E27FC236}">
                <a16:creationId xmlns:a16="http://schemas.microsoft.com/office/drawing/2014/main" id="{ADB9C677-CDE7-34E3-3FC8-8E081F2FA164}"/>
              </a:ext>
            </a:extLst>
          </p:cNvPr>
          <p:cNvSpPr/>
          <p:nvPr/>
        </p:nvSpPr>
        <p:spPr>
          <a:xfrm>
            <a:off x="6407672" y="1623275"/>
            <a:ext cx="1018485" cy="532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484632">
              <a:spcAft>
                <a:spcPts val="600"/>
              </a:spcAft>
            </a:pPr>
            <a:r>
              <a:rPr lang="en-US" sz="2862" b="1" kern="1200">
                <a:ln/>
                <a:solidFill>
                  <a:srgbClr val="B50000"/>
                </a:solidFill>
                <a:latin typeface="+mn-lt"/>
                <a:ea typeface="+mn-ea"/>
                <a:cs typeface="+mn-cs"/>
              </a:rPr>
              <a:t>GSR’s</a:t>
            </a:r>
            <a:endParaRPr lang="en-US" sz="5400" b="1" cap="none" spc="0">
              <a:ln/>
              <a:solidFill>
                <a:srgbClr val="C00000"/>
              </a:solidFill>
              <a:effectLst/>
            </a:endParaRPr>
          </a:p>
        </p:txBody>
      </p:sp>
      <p:sp>
        <p:nvSpPr>
          <p:cNvPr id="11" name="Rectangle 10">
            <a:extLst>
              <a:ext uri="{FF2B5EF4-FFF2-40B4-BE49-F238E27FC236}">
                <a16:creationId xmlns:a16="http://schemas.microsoft.com/office/drawing/2014/main" id="{3A53658D-C39C-7F96-43F1-E333E7516B21}"/>
              </a:ext>
            </a:extLst>
          </p:cNvPr>
          <p:cNvSpPr/>
          <p:nvPr/>
        </p:nvSpPr>
        <p:spPr>
          <a:xfrm>
            <a:off x="3860415" y="3924788"/>
            <a:ext cx="1149931" cy="532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484632">
              <a:spcAft>
                <a:spcPts val="600"/>
              </a:spcAft>
            </a:pPr>
            <a:r>
              <a:rPr lang="en-US" sz="2862" b="1" kern="1200">
                <a:ln/>
                <a:solidFill>
                  <a:srgbClr val="005993"/>
                </a:solidFill>
                <a:latin typeface="+mn-lt"/>
                <a:ea typeface="+mn-ea"/>
                <a:cs typeface="+mn-cs"/>
              </a:rPr>
              <a:t>DCM’s</a:t>
            </a:r>
            <a:endParaRPr lang="en-US" sz="5400" b="1" cap="none" spc="0">
              <a:ln/>
              <a:solidFill>
                <a:srgbClr val="00B0F0"/>
              </a:solidFill>
              <a:effectLst/>
            </a:endParaRPr>
          </a:p>
        </p:txBody>
      </p:sp>
      <p:pic>
        <p:nvPicPr>
          <p:cNvPr id="12" name="Content Placeholder 4" descr="A diagram of a voting process&#10;&#10;Description automatically generated">
            <a:extLst>
              <a:ext uri="{FF2B5EF4-FFF2-40B4-BE49-F238E27FC236}">
                <a16:creationId xmlns:a16="http://schemas.microsoft.com/office/drawing/2014/main" id="{B7C7A874-95F3-EACE-D383-00A94DE8EC21}"/>
              </a:ext>
            </a:extLst>
          </p:cNvPr>
          <p:cNvPicPr>
            <a:picLocks noChangeAspect="1"/>
          </p:cNvPicPr>
          <p:nvPr/>
        </p:nvPicPr>
        <p:blipFill>
          <a:blip r:embed="rId6"/>
          <a:stretch>
            <a:fillRect/>
          </a:stretch>
        </p:blipFill>
        <p:spPr>
          <a:xfrm rot="1216008">
            <a:off x="8587603" y="1731310"/>
            <a:ext cx="2557253" cy="3317393"/>
          </a:xfrm>
          <a:prstGeom prst="rect">
            <a:avLst/>
          </a:prstGeom>
        </p:spPr>
      </p:pic>
    </p:spTree>
    <p:extLst>
      <p:ext uri="{BB962C8B-B14F-4D97-AF65-F5344CB8AC3E}">
        <p14:creationId xmlns:p14="http://schemas.microsoft.com/office/powerpoint/2010/main" val="17262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3D black question marks with one yellow question mark">
            <a:extLst>
              <a:ext uri="{FF2B5EF4-FFF2-40B4-BE49-F238E27FC236}">
                <a16:creationId xmlns:a16="http://schemas.microsoft.com/office/drawing/2014/main" id="{800DD823-0A8A-7B0E-6D9F-1EF9166F74F3}"/>
              </a:ext>
            </a:extLst>
          </p:cNvPr>
          <p:cNvPicPr>
            <a:picLocks noChangeAspect="1"/>
          </p:cNvPicPr>
          <p:nvPr/>
        </p:nvPicPr>
        <p:blipFill rotWithShape="1">
          <a:blip r:embed="rId2"/>
          <a:srcRect l="35556" r="12980" b="1"/>
          <a:stretch/>
        </p:blipFill>
        <p:spPr>
          <a:xfrm>
            <a:off x="-3047" y="344384"/>
            <a:ext cx="8430601" cy="5979226"/>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DB0586-8068-B505-922D-6CA275663E10}"/>
              </a:ext>
            </a:extLst>
          </p:cNvPr>
          <p:cNvSpPr>
            <a:spLocks noGrp="1"/>
          </p:cNvSpPr>
          <p:nvPr>
            <p:ph idx="1"/>
          </p:nvPr>
        </p:nvSpPr>
        <p:spPr>
          <a:xfrm>
            <a:off x="8427554" y="2382240"/>
            <a:ext cx="3822189" cy="3742762"/>
          </a:xfrm>
        </p:spPr>
        <p:txBody>
          <a:bodyPr>
            <a:normAutofit/>
          </a:bodyPr>
          <a:lstStyle/>
          <a:p>
            <a:pPr marL="0" indent="0">
              <a:buNone/>
            </a:pPr>
            <a:endParaRPr lang="en-US" sz="5400" b="1" dirty="0"/>
          </a:p>
          <a:p>
            <a:pPr marL="0" indent="0">
              <a:buNone/>
            </a:pPr>
            <a:r>
              <a:rPr lang="en-US" sz="5400" b="1" dirty="0"/>
              <a:t>Questions</a:t>
            </a:r>
          </a:p>
        </p:txBody>
      </p:sp>
    </p:spTree>
    <p:extLst>
      <p:ext uri="{BB962C8B-B14F-4D97-AF65-F5344CB8AC3E}">
        <p14:creationId xmlns:p14="http://schemas.microsoft.com/office/powerpoint/2010/main" val="2061878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831CDC8-9CE9-2AE1-8CB7-EBBC1DE6C9C8}"/>
              </a:ext>
            </a:extLst>
          </p:cNvPr>
          <p:cNvSpPr>
            <a:spLocks noGrp="1"/>
          </p:cNvSpPr>
          <p:nvPr>
            <p:ph type="title"/>
          </p:nvPr>
        </p:nvSpPr>
        <p:spPr>
          <a:xfrm>
            <a:off x="1295400" y="669925"/>
            <a:ext cx="4800600" cy="1325563"/>
          </a:xfrm>
        </p:spPr>
        <p:style>
          <a:lnRef idx="2">
            <a:schemeClr val="dk1">
              <a:shade val="15000"/>
            </a:schemeClr>
          </a:lnRef>
          <a:fillRef idx="1">
            <a:schemeClr val="dk1"/>
          </a:fillRef>
          <a:effectRef idx="0">
            <a:schemeClr val="dk1"/>
          </a:effectRef>
          <a:fontRef idx="minor">
            <a:schemeClr val="lt1"/>
          </a:fontRef>
        </p:style>
        <p:txBody>
          <a:bodyPr anchor="b">
            <a:normAutofit/>
          </a:bodyPr>
          <a:lstStyle/>
          <a:p>
            <a:r>
              <a:rPr lang="en-US" dirty="0">
                <a:solidFill>
                  <a:schemeClr val="bg1"/>
                </a:solidFill>
                <a:latin typeface="Copperplate" panose="02000504000000020004" pitchFamily="2" charset="77"/>
              </a:rPr>
              <a:t>How does it work?</a:t>
            </a:r>
          </a:p>
        </p:txBody>
      </p:sp>
      <p:cxnSp>
        <p:nvCxnSpPr>
          <p:cNvPr id="17" name="Straight Connector 1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C8B70D-B8B5-28DB-5980-30F2DCA00C5E}"/>
              </a:ext>
            </a:extLst>
          </p:cNvPr>
          <p:cNvSpPr>
            <a:spLocks noGrp="1"/>
          </p:cNvSpPr>
          <p:nvPr>
            <p:ph idx="1"/>
          </p:nvPr>
        </p:nvSpPr>
        <p:spPr>
          <a:xfrm>
            <a:off x="1210" y="2567023"/>
            <a:ext cx="6602790" cy="4159095"/>
          </a:xfrm>
        </p:spPr>
        <p:txBody>
          <a:bodyPr vert="horz" lIns="91440" tIns="45720" rIns="91440" bIns="45720" rtlCol="0" anchor="t">
            <a:normAutofit/>
          </a:bodyPr>
          <a:lstStyle/>
          <a:p>
            <a:r>
              <a:rPr lang="en-US" sz="1800" dirty="0">
                <a:solidFill>
                  <a:schemeClr val="bg1"/>
                </a:solidFill>
              </a:rPr>
              <a:t>The outgoing Panel 73 delegate facilitates the Panel 75 election.</a:t>
            </a:r>
            <a:endParaRPr lang="en-US" sz="1800" dirty="0">
              <a:solidFill>
                <a:schemeClr val="bg1"/>
              </a:solidFill>
              <a:cs typeface="Calibri"/>
            </a:endParaRPr>
          </a:p>
          <a:p>
            <a:r>
              <a:rPr lang="en-US" sz="1800" dirty="0">
                <a:solidFill>
                  <a:schemeClr val="bg1"/>
                </a:solidFill>
              </a:rPr>
              <a:t>We start with the 7 elected positions in order:</a:t>
            </a:r>
            <a:endParaRPr lang="en-US" sz="1800" dirty="0">
              <a:solidFill>
                <a:schemeClr val="bg1"/>
              </a:solidFill>
              <a:cs typeface="Calibri"/>
            </a:endParaRPr>
          </a:p>
          <a:p>
            <a:pPr marL="0" indent="0">
              <a:buNone/>
            </a:pPr>
            <a:r>
              <a:rPr lang="en-US" sz="1800" dirty="0">
                <a:solidFill>
                  <a:schemeClr val="bg1"/>
                </a:solidFill>
              </a:rPr>
              <a:t>	delegate; alternate delegate; chair; alternate chair;</a:t>
            </a:r>
            <a:endParaRPr lang="en-US" sz="1800" dirty="0">
              <a:solidFill>
                <a:schemeClr val="bg1"/>
              </a:solidFill>
              <a:cs typeface="Calibri"/>
            </a:endParaRPr>
          </a:p>
          <a:p>
            <a:pPr marL="0" indent="0">
              <a:buNone/>
            </a:pPr>
            <a:r>
              <a:rPr lang="en-US" sz="1800" dirty="0">
                <a:solidFill>
                  <a:schemeClr val="bg1"/>
                </a:solidFill>
              </a:rPr>
              <a:t>	treasurer, secretary and registrar</a:t>
            </a:r>
            <a:endParaRPr lang="en-US" sz="1800" dirty="0">
              <a:solidFill>
                <a:schemeClr val="bg1"/>
              </a:solidFill>
              <a:cs typeface="Calibri"/>
            </a:endParaRPr>
          </a:p>
          <a:p>
            <a:r>
              <a:rPr lang="en-US" sz="1800" b="1" dirty="0">
                <a:solidFill>
                  <a:schemeClr val="bg1"/>
                </a:solidFill>
              </a:rPr>
              <a:t>2 min service resumes </a:t>
            </a:r>
            <a:r>
              <a:rPr lang="en-US" sz="1800" dirty="0">
                <a:solidFill>
                  <a:schemeClr val="bg1"/>
                </a:solidFill>
              </a:rPr>
              <a:t>are read prior to voting</a:t>
            </a:r>
            <a:endParaRPr lang="en-US" sz="1800" dirty="0">
              <a:solidFill>
                <a:schemeClr val="bg1"/>
              </a:solidFill>
              <a:cs typeface="Calibri"/>
            </a:endParaRPr>
          </a:p>
          <a:p>
            <a:pPr lvl="1"/>
            <a:r>
              <a:rPr lang="en-US" sz="1800" dirty="0">
                <a:solidFill>
                  <a:schemeClr val="bg1"/>
                </a:solidFill>
              </a:rPr>
              <a:t>Polls will be used for those attending virtually.</a:t>
            </a:r>
            <a:endParaRPr lang="en-US" sz="1800" dirty="0">
              <a:solidFill>
                <a:schemeClr val="bg1"/>
              </a:solidFill>
              <a:cs typeface="Calibri"/>
            </a:endParaRPr>
          </a:p>
          <a:p>
            <a:pPr lvl="1"/>
            <a:r>
              <a:rPr lang="en-US" sz="1800" dirty="0">
                <a:solidFill>
                  <a:schemeClr val="bg1"/>
                </a:solidFill>
              </a:rPr>
              <a:t>Paper Ballots will be used for those attending</a:t>
            </a:r>
            <a:endParaRPr lang="en-US" sz="1800" dirty="0">
              <a:solidFill>
                <a:schemeClr val="bg1"/>
              </a:solidFill>
              <a:cs typeface="Calibri"/>
            </a:endParaRPr>
          </a:p>
          <a:p>
            <a:pPr marL="457200" lvl="1" indent="0">
              <a:buNone/>
            </a:pPr>
            <a:r>
              <a:rPr lang="en-US" sz="1800" dirty="0">
                <a:solidFill>
                  <a:schemeClr val="bg1"/>
                </a:solidFill>
              </a:rPr>
              <a:t>    in person.</a:t>
            </a:r>
            <a:endParaRPr lang="en-US" sz="1800" dirty="0">
              <a:solidFill>
                <a:schemeClr val="bg1"/>
              </a:solidFill>
              <a:cs typeface="Calibri"/>
            </a:endParaRPr>
          </a:p>
          <a:p>
            <a:pPr lvl="1"/>
            <a:r>
              <a:rPr lang="en-US" sz="1800" dirty="0">
                <a:solidFill>
                  <a:schemeClr val="bg1"/>
                </a:solidFill>
              </a:rPr>
              <a:t>Final total is tabulated and applied to our</a:t>
            </a:r>
            <a:endParaRPr lang="en-US" sz="1800" dirty="0">
              <a:solidFill>
                <a:schemeClr val="bg1"/>
              </a:solidFill>
              <a:cs typeface="Calibri"/>
            </a:endParaRPr>
          </a:p>
          <a:p>
            <a:pPr marL="457200" lvl="1" indent="0">
              <a:buNone/>
            </a:pPr>
            <a:r>
              <a:rPr lang="en-US" sz="1800" dirty="0">
                <a:solidFill>
                  <a:schemeClr val="bg1"/>
                </a:solidFill>
              </a:rPr>
              <a:t>   </a:t>
            </a:r>
            <a:r>
              <a:rPr lang="en-US" sz="1800" u="sng" dirty="0">
                <a:solidFill>
                  <a:schemeClr val="bg1"/>
                </a:solidFill>
              </a:rPr>
              <a:t>Third Legacy Procedure.</a:t>
            </a:r>
            <a:endParaRPr lang="en-US" sz="1800" dirty="0">
              <a:solidFill>
                <a:schemeClr val="bg1"/>
              </a:solidFill>
              <a:cs typeface="Calibri"/>
            </a:endParaRPr>
          </a:p>
          <a:p>
            <a:endParaRPr lang="en-US" sz="1800" dirty="0">
              <a:solidFill>
                <a:schemeClr val="bg1"/>
              </a:solidFill>
              <a:cs typeface="Calibri"/>
            </a:endParaRPr>
          </a:p>
          <a:p>
            <a:pPr lvl="2"/>
            <a:endParaRPr lang="en-US" sz="1800" dirty="0">
              <a:solidFill>
                <a:schemeClr val="bg1"/>
              </a:solidFill>
              <a:cs typeface="Calibri"/>
            </a:endParaRPr>
          </a:p>
        </p:txBody>
      </p:sp>
      <p:pic>
        <p:nvPicPr>
          <p:cNvPr id="10" name="Picture 9">
            <a:extLst>
              <a:ext uri="{FF2B5EF4-FFF2-40B4-BE49-F238E27FC236}">
                <a16:creationId xmlns:a16="http://schemas.microsoft.com/office/drawing/2014/main" id="{FF630F40-D6C8-CA2C-2E02-1DEDEFC60025}"/>
              </a:ext>
            </a:extLst>
          </p:cNvPr>
          <p:cNvPicPr>
            <a:picLocks noChangeAspect="1"/>
          </p:cNvPicPr>
          <p:nvPr/>
        </p:nvPicPr>
        <p:blipFill>
          <a:blip r:embed="rId2"/>
          <a:stretch>
            <a:fillRect/>
          </a:stretch>
        </p:blipFill>
        <p:spPr>
          <a:xfrm rot="5400000">
            <a:off x="7047247" y="717979"/>
            <a:ext cx="2784532" cy="2088399"/>
          </a:xfrm>
          <a:prstGeom prst="rect">
            <a:avLst/>
          </a:prstGeom>
        </p:spPr>
      </p:pic>
      <p:sp>
        <p:nvSpPr>
          <p:cNvPr id="19" name="Rectangle 18">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85FFA3-0EE8-04F1-4C33-17680928D2E3}"/>
              </a:ext>
            </a:extLst>
          </p:cNvPr>
          <p:cNvPicPr>
            <a:picLocks noChangeAspect="1"/>
          </p:cNvPicPr>
          <p:nvPr/>
        </p:nvPicPr>
        <p:blipFill>
          <a:blip r:embed="rId3"/>
          <a:stretch>
            <a:fillRect/>
          </a:stretch>
        </p:blipFill>
        <p:spPr>
          <a:xfrm>
            <a:off x="8760936" y="3730267"/>
            <a:ext cx="2144089" cy="2784532"/>
          </a:xfrm>
          <a:prstGeom prst="rect">
            <a:avLst/>
          </a:prstGeom>
        </p:spPr>
      </p:pic>
      <p:sp>
        <p:nvSpPr>
          <p:cNvPr id="21" name="Rectangle 20">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34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6" y="381000"/>
            <a:ext cx="6857998" cy="6095997"/>
          </a:xfrm>
          <a:prstGeom prst="rect">
            <a:avLst/>
          </a:prstGeom>
          <a:ln>
            <a:noFill/>
          </a:ln>
          <a:effectLst>
            <a:outerShdw blurRad="317500" dist="127000" sx="97000" sy="970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023CAF-FEEB-0DA3-4FD1-F9BE153C2B90}"/>
              </a:ext>
            </a:extLst>
          </p:cNvPr>
          <p:cNvPicPr>
            <a:picLocks noChangeAspect="1"/>
          </p:cNvPicPr>
          <p:nvPr/>
        </p:nvPicPr>
        <p:blipFill rotWithShape="1">
          <a:blip r:embed="rId2"/>
          <a:srcRect r="2437" b="-4"/>
          <a:stretch/>
        </p:blipFill>
        <p:spPr>
          <a:xfrm rot="5400000">
            <a:off x="-475735" y="860363"/>
            <a:ext cx="4114800" cy="3163331"/>
          </a:xfrm>
          <a:prstGeom prst="rect">
            <a:avLst/>
          </a:prstGeom>
        </p:spPr>
      </p:pic>
      <p:pic>
        <p:nvPicPr>
          <p:cNvPr id="9" name="Content Placeholder 14" descr="A group of people standing together&#10;&#10;Description automatically generated">
            <a:extLst>
              <a:ext uri="{FF2B5EF4-FFF2-40B4-BE49-F238E27FC236}">
                <a16:creationId xmlns:a16="http://schemas.microsoft.com/office/drawing/2014/main" id="{D323C010-1298-75CB-B609-665014B0C99B}"/>
              </a:ext>
            </a:extLst>
          </p:cNvPr>
          <p:cNvPicPr>
            <a:picLocks noChangeAspect="1"/>
          </p:cNvPicPr>
          <p:nvPr/>
        </p:nvPicPr>
        <p:blipFill rotWithShape="1">
          <a:blip r:embed="rId3"/>
          <a:srcRect t="6757" r="-1" b="14713"/>
          <a:stretch/>
        </p:blipFill>
        <p:spPr>
          <a:xfrm>
            <a:off x="3146222" y="1340152"/>
            <a:ext cx="2935555" cy="2079751"/>
          </a:xfrm>
          <a:prstGeom prst="rect">
            <a:avLst/>
          </a:prstGeom>
        </p:spPr>
      </p:pic>
      <p:pic>
        <p:nvPicPr>
          <p:cNvPr id="3" name="Picture 2" descr="A document with text on it&#10;&#10;Description automatically generated">
            <a:extLst>
              <a:ext uri="{FF2B5EF4-FFF2-40B4-BE49-F238E27FC236}">
                <a16:creationId xmlns:a16="http://schemas.microsoft.com/office/drawing/2014/main" id="{1A89EF2B-8D39-F070-07AE-6960227656C7}"/>
              </a:ext>
            </a:extLst>
          </p:cNvPr>
          <p:cNvPicPr>
            <a:picLocks noChangeAspect="1"/>
          </p:cNvPicPr>
          <p:nvPr/>
        </p:nvPicPr>
        <p:blipFill rotWithShape="1">
          <a:blip r:embed="rId4"/>
          <a:srcRect t="46073" r="-3" b="-3"/>
          <a:stretch/>
        </p:blipFill>
        <p:spPr>
          <a:xfrm>
            <a:off x="3157724" y="3855483"/>
            <a:ext cx="2935555" cy="3012848"/>
          </a:xfrm>
          <a:prstGeom prst="rect">
            <a:avLst/>
          </a:prstGeom>
        </p:spPr>
      </p:pic>
      <p:sp>
        <p:nvSpPr>
          <p:cNvPr id="5" name="Content Placeholder 4">
            <a:extLst>
              <a:ext uri="{FF2B5EF4-FFF2-40B4-BE49-F238E27FC236}">
                <a16:creationId xmlns:a16="http://schemas.microsoft.com/office/drawing/2014/main" id="{D61DE69B-BE56-BEFA-5F4A-09B7AEA543D2}"/>
              </a:ext>
            </a:extLst>
          </p:cNvPr>
          <p:cNvSpPr>
            <a:spLocks noGrp="1"/>
          </p:cNvSpPr>
          <p:nvPr>
            <p:ph sz="half" idx="2"/>
          </p:nvPr>
        </p:nvSpPr>
        <p:spPr>
          <a:xfrm>
            <a:off x="6803410" y="743803"/>
            <a:ext cx="4585646" cy="5474173"/>
          </a:xfrm>
        </p:spPr>
        <p:txBody>
          <a:bodyPr vert="horz" lIns="91440" tIns="45720" rIns="91440" bIns="45720" rtlCol="0" anchor="ctr">
            <a:normAutofit/>
          </a:bodyPr>
          <a:lstStyle/>
          <a:p>
            <a:pPr lvl="0">
              <a:spcAft>
                <a:spcPts val="800"/>
              </a:spcAft>
            </a:pPr>
            <a:r>
              <a:rPr lang="en-US" sz="2000" dirty="0">
                <a:effectLst/>
              </a:rPr>
              <a:t>Some districts and groups will have their current GSRs and DCMs attending the assembly along with their incoming GSRs and DCMs. It is suggested that the current DCM and GSR have voting privileges since they have the experience and have been serving with the candidates </a:t>
            </a:r>
            <a:r>
              <a:rPr lang="en-US" sz="2000" dirty="0"/>
              <a:t>who are in the election.</a:t>
            </a:r>
            <a:endParaRPr lang="en-US" sz="2000">
              <a:effectLst/>
            </a:endParaRPr>
          </a:p>
          <a:p>
            <a:pPr>
              <a:spcAft>
                <a:spcPts val="800"/>
              </a:spcAft>
            </a:pPr>
            <a:r>
              <a:rPr lang="en-US" sz="2000" dirty="0">
                <a:effectLst/>
              </a:rPr>
              <a:t>From Concept IX, </a:t>
            </a:r>
            <a:r>
              <a:rPr lang="en-US" sz="2000" b="1" dirty="0">
                <a:effectLst/>
              </a:rPr>
              <a:t>page C27</a:t>
            </a:r>
            <a:r>
              <a:rPr lang="en-US" sz="2000" dirty="0">
                <a:effectLst/>
              </a:rPr>
              <a:t>, “As the GSRs meet in the assemblies to name the delegate, an even greater degree of care and dedication will be required. Personal ambitions will have to be cast aside… “Who are the best qualified people that we can name? This should be the thought of all.”</a:t>
            </a:r>
            <a:endParaRPr lang="en-US" sz="2000">
              <a:effectLst/>
            </a:endParaRPr>
          </a:p>
          <a:p>
            <a:pPr marL="342900" lvl="0"/>
            <a:endParaRPr lang="en-US" sz="2000">
              <a:effectLst/>
            </a:endParaRPr>
          </a:p>
        </p:txBody>
      </p:sp>
    </p:spTree>
    <p:extLst>
      <p:ext uri="{BB962C8B-B14F-4D97-AF65-F5344CB8AC3E}">
        <p14:creationId xmlns:p14="http://schemas.microsoft.com/office/powerpoint/2010/main" val="59522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9" name="Content Placeholder 4">
            <a:extLst>
              <a:ext uri="{FF2B5EF4-FFF2-40B4-BE49-F238E27FC236}">
                <a16:creationId xmlns:a16="http://schemas.microsoft.com/office/drawing/2014/main" id="{A37E1494-11BA-1053-CDB8-796D2FC4621E}"/>
              </a:ext>
            </a:extLst>
          </p:cNvPr>
          <p:cNvGraphicFramePr>
            <a:graphicFrameLocks noGrp="1"/>
          </p:cNvGraphicFramePr>
          <p:nvPr>
            <p:ph sz="half" idx="2"/>
            <p:extLst>
              <p:ext uri="{D42A27DB-BD31-4B8C-83A1-F6EECF244321}">
                <p14:modId xmlns:p14="http://schemas.microsoft.com/office/powerpoint/2010/main" val="1464531671"/>
              </p:ext>
            </p:extLst>
          </p:nvPr>
        </p:nvGraphicFramePr>
        <p:xfrm>
          <a:off x="397871" y="665528"/>
          <a:ext cx="6637688" cy="58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Rectangle 26">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document with text on it&#10;&#10;Description automatically generated">
            <a:extLst>
              <a:ext uri="{FF2B5EF4-FFF2-40B4-BE49-F238E27FC236}">
                <a16:creationId xmlns:a16="http://schemas.microsoft.com/office/drawing/2014/main" id="{480B91C6-BEF2-01F9-E3F1-02191AEF7990}"/>
              </a:ext>
            </a:extLst>
          </p:cNvPr>
          <p:cNvPicPr>
            <a:picLocks noChangeAspect="1"/>
          </p:cNvPicPr>
          <p:nvPr/>
        </p:nvPicPr>
        <p:blipFill>
          <a:blip r:embed="rId7"/>
          <a:stretch>
            <a:fillRect/>
          </a:stretch>
        </p:blipFill>
        <p:spPr>
          <a:xfrm>
            <a:off x="7660541" y="851324"/>
            <a:ext cx="4416238" cy="5434309"/>
          </a:xfrm>
          <a:prstGeom prst="rect">
            <a:avLst/>
          </a:prstGeom>
          <a:solidFill>
            <a:schemeClr val="tx1"/>
          </a:solidFill>
          <a:ln w="76200">
            <a:solidFill>
              <a:srgbClr val="FFC000"/>
            </a:solidFill>
          </a:ln>
        </p:spPr>
      </p:pic>
      <p:sp>
        <p:nvSpPr>
          <p:cNvPr id="2" name="TextBox 1">
            <a:extLst>
              <a:ext uri="{FF2B5EF4-FFF2-40B4-BE49-F238E27FC236}">
                <a16:creationId xmlns:a16="http://schemas.microsoft.com/office/drawing/2014/main" id="{029D5045-48D7-B2E8-38BD-04F4972747FA}"/>
              </a:ext>
            </a:extLst>
          </p:cNvPr>
          <p:cNvSpPr txBox="1"/>
          <p:nvPr/>
        </p:nvSpPr>
        <p:spPr>
          <a:xfrm>
            <a:off x="7659285" y="141254"/>
            <a:ext cx="4665060" cy="523220"/>
          </a:xfrm>
          <a:prstGeom prst="rect">
            <a:avLst/>
          </a:prstGeom>
          <a:noFill/>
        </p:spPr>
        <p:txBody>
          <a:bodyPr wrap="none" rtlCol="0">
            <a:spAutoFit/>
          </a:bodyPr>
          <a:lstStyle/>
          <a:p>
            <a:r>
              <a:rPr lang="en-US" sz="2800" b="1" dirty="0">
                <a:solidFill>
                  <a:srgbClr val="C00000"/>
                </a:solidFill>
              </a:rPr>
              <a:t>Listen to the service resumes?</a:t>
            </a:r>
          </a:p>
        </p:txBody>
      </p:sp>
      <p:sp>
        <p:nvSpPr>
          <p:cNvPr id="3" name="TextBox 2">
            <a:extLst>
              <a:ext uri="{FF2B5EF4-FFF2-40B4-BE49-F238E27FC236}">
                <a16:creationId xmlns:a16="http://schemas.microsoft.com/office/drawing/2014/main" id="{C43028C0-0640-957A-B9D3-92245A0A0AEF}"/>
              </a:ext>
            </a:extLst>
          </p:cNvPr>
          <p:cNvSpPr txBox="1"/>
          <p:nvPr/>
        </p:nvSpPr>
        <p:spPr>
          <a:xfrm>
            <a:off x="8055046" y="5657735"/>
            <a:ext cx="3469989" cy="646331"/>
          </a:xfrm>
          <a:prstGeom prst="rect">
            <a:avLst/>
          </a:prstGeom>
          <a:noFill/>
        </p:spPr>
        <p:txBody>
          <a:bodyPr wrap="none" rtlCol="0">
            <a:spAutoFit/>
          </a:bodyPr>
          <a:lstStyle/>
          <a:p>
            <a:pPr algn="ctr"/>
            <a:r>
              <a:rPr lang="en-US" b="1" dirty="0"/>
              <a:t>form is on our website under</a:t>
            </a:r>
          </a:p>
          <a:p>
            <a:pPr algn="ctr"/>
            <a:r>
              <a:rPr lang="en-US" b="1" dirty="0"/>
              <a:t>Area 79-Elections &amp; Appointments</a:t>
            </a:r>
          </a:p>
        </p:txBody>
      </p:sp>
    </p:spTree>
    <p:extLst>
      <p:ext uri="{BB962C8B-B14F-4D97-AF65-F5344CB8AC3E}">
        <p14:creationId xmlns:p14="http://schemas.microsoft.com/office/powerpoint/2010/main" val="4169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AA6E12A-EC58-D40D-3C94-35A1C63883DA}"/>
              </a:ext>
            </a:extLst>
          </p:cNvPr>
          <p:cNvSpPr>
            <a:spLocks noGrp="1"/>
          </p:cNvSpPr>
          <p:nvPr>
            <p:ph type="title"/>
          </p:nvPr>
        </p:nvSpPr>
        <p:spPr>
          <a:xfrm>
            <a:off x="252663" y="305552"/>
            <a:ext cx="5706099" cy="1402931"/>
          </a:xfrm>
        </p:spPr>
        <p:txBody>
          <a:bodyPr vert="horz" lIns="91440" tIns="45720" rIns="91440" bIns="45720" rtlCol="0" anchor="ctr">
            <a:normAutofit/>
          </a:bodyPr>
          <a:lstStyle/>
          <a:p>
            <a:r>
              <a:rPr lang="en-US" b="1" kern="1200" dirty="0">
                <a:solidFill>
                  <a:srgbClr val="C00000"/>
                </a:solidFill>
                <a:latin typeface="Copperplate" panose="02000504000000020004" pitchFamily="2" charset="77"/>
              </a:rPr>
              <a:t>ELECTIONS</a:t>
            </a:r>
          </a:p>
        </p:txBody>
      </p:sp>
      <p:graphicFrame>
        <p:nvGraphicFramePr>
          <p:cNvPr id="93" name="Content Placeholder 4">
            <a:extLst>
              <a:ext uri="{FF2B5EF4-FFF2-40B4-BE49-F238E27FC236}">
                <a16:creationId xmlns:a16="http://schemas.microsoft.com/office/drawing/2014/main" id="{7978BA87-84E6-36F4-ED2A-D20C55D58631}"/>
              </a:ext>
            </a:extLst>
          </p:cNvPr>
          <p:cNvGraphicFramePr>
            <a:graphicFrameLocks noGrp="1"/>
          </p:cNvGraphicFramePr>
          <p:nvPr>
            <p:ph sz="half" idx="2"/>
          </p:nvPr>
        </p:nvGraphicFramePr>
        <p:xfrm>
          <a:off x="225269" y="751554"/>
          <a:ext cx="5657509" cy="3672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0" name="Oval 8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Arc 9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F8069467-2476-08E5-6A67-21EC7C60B337}"/>
              </a:ext>
            </a:extLst>
          </p:cNvPr>
          <p:cNvGraphicFramePr>
            <a:graphicFrameLocks noGrp="1"/>
          </p:cNvGraphicFramePr>
          <p:nvPr>
            <p:extLst>
              <p:ext uri="{D42A27DB-BD31-4B8C-83A1-F6EECF244321}">
                <p14:modId xmlns:p14="http://schemas.microsoft.com/office/powerpoint/2010/main" val="87111873"/>
              </p:ext>
            </p:extLst>
          </p:nvPr>
        </p:nvGraphicFramePr>
        <p:xfrm>
          <a:off x="1337912" y="3801979"/>
          <a:ext cx="9760016" cy="2440938"/>
        </p:xfrm>
        <a:graphic>
          <a:graphicData uri="http://schemas.openxmlformats.org/drawingml/2006/table">
            <a:tbl>
              <a:tblPr firstRow="1" bandRow="1">
                <a:tableStyleId>{5C22544A-7EE6-4342-B048-85BDC9FD1C3A}</a:tableStyleId>
              </a:tblPr>
              <a:tblGrid>
                <a:gridCol w="1394288">
                  <a:extLst>
                    <a:ext uri="{9D8B030D-6E8A-4147-A177-3AD203B41FA5}">
                      <a16:colId xmlns:a16="http://schemas.microsoft.com/office/drawing/2014/main" val="1999299772"/>
                    </a:ext>
                  </a:extLst>
                </a:gridCol>
                <a:gridCol w="1394288">
                  <a:extLst>
                    <a:ext uri="{9D8B030D-6E8A-4147-A177-3AD203B41FA5}">
                      <a16:colId xmlns:a16="http://schemas.microsoft.com/office/drawing/2014/main" val="2433004500"/>
                    </a:ext>
                  </a:extLst>
                </a:gridCol>
                <a:gridCol w="1394288">
                  <a:extLst>
                    <a:ext uri="{9D8B030D-6E8A-4147-A177-3AD203B41FA5}">
                      <a16:colId xmlns:a16="http://schemas.microsoft.com/office/drawing/2014/main" val="108978660"/>
                    </a:ext>
                  </a:extLst>
                </a:gridCol>
                <a:gridCol w="1394288">
                  <a:extLst>
                    <a:ext uri="{9D8B030D-6E8A-4147-A177-3AD203B41FA5}">
                      <a16:colId xmlns:a16="http://schemas.microsoft.com/office/drawing/2014/main" val="3375073978"/>
                    </a:ext>
                  </a:extLst>
                </a:gridCol>
                <a:gridCol w="1394288">
                  <a:extLst>
                    <a:ext uri="{9D8B030D-6E8A-4147-A177-3AD203B41FA5}">
                      <a16:colId xmlns:a16="http://schemas.microsoft.com/office/drawing/2014/main" val="3994748978"/>
                    </a:ext>
                  </a:extLst>
                </a:gridCol>
                <a:gridCol w="1394288">
                  <a:extLst>
                    <a:ext uri="{9D8B030D-6E8A-4147-A177-3AD203B41FA5}">
                      <a16:colId xmlns:a16="http://schemas.microsoft.com/office/drawing/2014/main" val="1139938574"/>
                    </a:ext>
                  </a:extLst>
                </a:gridCol>
                <a:gridCol w="1394288">
                  <a:extLst>
                    <a:ext uri="{9D8B030D-6E8A-4147-A177-3AD203B41FA5}">
                      <a16:colId xmlns:a16="http://schemas.microsoft.com/office/drawing/2014/main" val="201085413"/>
                    </a:ext>
                  </a:extLst>
                </a:gridCol>
              </a:tblGrid>
              <a:tr h="740114">
                <a:tc>
                  <a:txBody>
                    <a:bodyPr/>
                    <a:lstStyle/>
                    <a:p>
                      <a:r>
                        <a:rPr lang="en-US" dirty="0"/>
                        <a:t>Delegate</a:t>
                      </a:r>
                    </a:p>
                  </a:txBody>
                  <a:tcPr/>
                </a:tc>
                <a:tc>
                  <a:txBody>
                    <a:bodyPr/>
                    <a:lstStyle/>
                    <a:p>
                      <a:r>
                        <a:rPr lang="en-US" dirty="0"/>
                        <a:t>Alternate</a:t>
                      </a:r>
                    </a:p>
                    <a:p>
                      <a:r>
                        <a:rPr lang="en-US" dirty="0"/>
                        <a:t>Delegate</a:t>
                      </a:r>
                    </a:p>
                  </a:txBody>
                  <a:tcPr/>
                </a:tc>
                <a:tc>
                  <a:txBody>
                    <a:bodyPr/>
                    <a:lstStyle/>
                    <a:p>
                      <a:r>
                        <a:rPr lang="en-US" dirty="0"/>
                        <a:t>Chair</a:t>
                      </a:r>
                    </a:p>
                  </a:txBody>
                  <a:tcPr/>
                </a:tc>
                <a:tc>
                  <a:txBody>
                    <a:bodyPr/>
                    <a:lstStyle/>
                    <a:p>
                      <a:r>
                        <a:rPr lang="en-US" dirty="0"/>
                        <a:t>Alternate</a:t>
                      </a:r>
                    </a:p>
                    <a:p>
                      <a:r>
                        <a:rPr lang="en-US" dirty="0"/>
                        <a:t>Chair</a:t>
                      </a:r>
                    </a:p>
                  </a:txBody>
                  <a:tcPr/>
                </a:tc>
                <a:tc>
                  <a:txBody>
                    <a:bodyPr/>
                    <a:lstStyle/>
                    <a:p>
                      <a:r>
                        <a:rPr lang="en-US" dirty="0"/>
                        <a:t>Treasurer</a:t>
                      </a:r>
                    </a:p>
                  </a:txBody>
                  <a:tcPr/>
                </a:tc>
                <a:tc>
                  <a:txBody>
                    <a:bodyPr/>
                    <a:lstStyle/>
                    <a:p>
                      <a:r>
                        <a:rPr lang="en-US" dirty="0"/>
                        <a:t>Secretary</a:t>
                      </a:r>
                    </a:p>
                  </a:txBody>
                  <a:tcPr/>
                </a:tc>
                <a:tc>
                  <a:txBody>
                    <a:bodyPr/>
                    <a:lstStyle/>
                    <a:p>
                      <a:r>
                        <a:rPr lang="en-US" dirty="0"/>
                        <a:t>Registrar</a:t>
                      </a:r>
                    </a:p>
                  </a:txBody>
                  <a:tcPr/>
                </a:tc>
                <a:extLst>
                  <a:ext uri="{0D108BD9-81ED-4DB2-BD59-A6C34878D82A}">
                    <a16:rowId xmlns:a16="http://schemas.microsoft.com/office/drawing/2014/main" val="2831062656"/>
                  </a:ext>
                </a:extLst>
              </a:tr>
              <a:tr h="425206">
                <a:tc>
                  <a:txBody>
                    <a:bodyPr/>
                    <a:lstStyle/>
                    <a:p>
                      <a:r>
                        <a:rPr lang="en-US" dirty="0"/>
                        <a:t>John</a:t>
                      </a:r>
                    </a:p>
                  </a:txBody>
                  <a:tcPr/>
                </a:tc>
                <a:tc>
                  <a:txBody>
                    <a:bodyPr/>
                    <a:lstStyle/>
                    <a:p>
                      <a:r>
                        <a:rPr lang="en-US" dirty="0"/>
                        <a:t>Susan</a:t>
                      </a:r>
                    </a:p>
                  </a:txBody>
                  <a:tcPr/>
                </a:tc>
                <a:tc>
                  <a:txBody>
                    <a:bodyPr/>
                    <a:lstStyle/>
                    <a:p>
                      <a:r>
                        <a:rPr lang="en-US" dirty="0"/>
                        <a:t>Kathy</a:t>
                      </a:r>
                    </a:p>
                  </a:txBody>
                  <a:tcPr/>
                </a:tc>
                <a:tc>
                  <a:txBody>
                    <a:bodyPr/>
                    <a:lstStyle/>
                    <a:p>
                      <a:r>
                        <a:rPr lang="en-US" dirty="0"/>
                        <a:t>Ben</a:t>
                      </a:r>
                    </a:p>
                  </a:txBody>
                  <a:tcPr/>
                </a:tc>
                <a:tc>
                  <a:txBody>
                    <a:bodyPr/>
                    <a:lstStyle/>
                    <a:p>
                      <a:r>
                        <a:rPr lang="en-US" dirty="0"/>
                        <a:t>Tim</a:t>
                      </a:r>
                    </a:p>
                  </a:txBody>
                  <a:tcPr/>
                </a:tc>
                <a:tc>
                  <a:txBody>
                    <a:bodyPr/>
                    <a:lstStyle/>
                    <a:p>
                      <a:r>
                        <a:rPr lang="en-US" dirty="0"/>
                        <a:t>Dean</a:t>
                      </a:r>
                    </a:p>
                  </a:txBody>
                  <a:tcPr/>
                </a:tc>
                <a:tc>
                  <a:txBody>
                    <a:bodyPr/>
                    <a:lstStyle/>
                    <a:p>
                      <a:r>
                        <a:rPr lang="en-US" dirty="0"/>
                        <a:t>Allen</a:t>
                      </a:r>
                    </a:p>
                  </a:txBody>
                  <a:tcPr/>
                </a:tc>
                <a:extLst>
                  <a:ext uri="{0D108BD9-81ED-4DB2-BD59-A6C34878D82A}">
                    <a16:rowId xmlns:a16="http://schemas.microsoft.com/office/drawing/2014/main" val="1840619848"/>
                  </a:ext>
                </a:extLst>
              </a:tr>
              <a:tr h="425206">
                <a:tc>
                  <a:txBody>
                    <a:bodyPr/>
                    <a:lstStyle/>
                    <a:p>
                      <a:r>
                        <a:rPr lang="en-US" dirty="0"/>
                        <a:t>Jody</a:t>
                      </a:r>
                    </a:p>
                  </a:txBody>
                  <a:tcPr/>
                </a:tc>
                <a:tc>
                  <a:txBody>
                    <a:bodyPr/>
                    <a:lstStyle/>
                    <a:p>
                      <a:r>
                        <a:rPr lang="en-US" dirty="0"/>
                        <a:t>Sam A.</a:t>
                      </a:r>
                    </a:p>
                  </a:txBody>
                  <a:tcPr/>
                </a:tc>
                <a:tc>
                  <a:txBody>
                    <a:bodyPr/>
                    <a:lstStyle/>
                    <a:p>
                      <a:r>
                        <a:rPr lang="en-US" dirty="0"/>
                        <a:t>Karen</a:t>
                      </a:r>
                    </a:p>
                  </a:txBody>
                  <a:tcPr/>
                </a:tc>
                <a:tc>
                  <a:txBody>
                    <a:bodyPr/>
                    <a:lstStyle/>
                    <a:p>
                      <a:r>
                        <a:rPr lang="en-US" dirty="0"/>
                        <a:t>Betty</a:t>
                      </a:r>
                    </a:p>
                  </a:txBody>
                  <a:tcPr/>
                </a:tc>
                <a:tc>
                  <a:txBody>
                    <a:bodyPr/>
                    <a:lstStyle/>
                    <a:p>
                      <a:r>
                        <a:rPr lang="en-US" dirty="0"/>
                        <a:t>Tom</a:t>
                      </a:r>
                    </a:p>
                  </a:txBody>
                  <a:tcPr/>
                </a:tc>
                <a:tc>
                  <a:txBody>
                    <a:bodyPr/>
                    <a:lstStyle/>
                    <a:p>
                      <a:r>
                        <a:rPr lang="en-US" dirty="0"/>
                        <a:t>Duncan</a:t>
                      </a:r>
                    </a:p>
                  </a:txBody>
                  <a:tcPr/>
                </a:tc>
                <a:tc>
                  <a:txBody>
                    <a:bodyPr/>
                    <a:lstStyle/>
                    <a:p>
                      <a:r>
                        <a:rPr lang="en-US" dirty="0"/>
                        <a:t>Abigail</a:t>
                      </a:r>
                    </a:p>
                  </a:txBody>
                  <a:tcPr/>
                </a:tc>
                <a:extLst>
                  <a:ext uri="{0D108BD9-81ED-4DB2-BD59-A6C34878D82A}">
                    <a16:rowId xmlns:a16="http://schemas.microsoft.com/office/drawing/2014/main" val="3510858192"/>
                  </a:ext>
                </a:extLst>
              </a:tr>
              <a:tr h="425206">
                <a:tc>
                  <a:txBody>
                    <a:bodyPr/>
                    <a:lstStyle/>
                    <a:p>
                      <a:r>
                        <a:rPr lang="en-US" dirty="0"/>
                        <a:t>James</a:t>
                      </a:r>
                    </a:p>
                  </a:txBody>
                  <a:tcPr/>
                </a:tc>
                <a:tc>
                  <a:txBody>
                    <a:bodyPr/>
                    <a:lstStyle/>
                    <a:p>
                      <a:r>
                        <a:rPr lang="en-US" dirty="0"/>
                        <a:t>Stuart</a:t>
                      </a:r>
                    </a:p>
                  </a:txBody>
                  <a:tcPr/>
                </a:tc>
                <a:tc>
                  <a:txBody>
                    <a:bodyPr/>
                    <a:lstStyle/>
                    <a:p>
                      <a:r>
                        <a:rPr lang="en-US" dirty="0"/>
                        <a:t>Kevin</a:t>
                      </a:r>
                    </a:p>
                  </a:txBody>
                  <a:tcPr/>
                </a:tc>
                <a:tc>
                  <a:txBody>
                    <a:bodyPr/>
                    <a:lstStyle/>
                    <a:p>
                      <a:endParaRPr lang="en-US" dirty="0"/>
                    </a:p>
                  </a:txBody>
                  <a:tcPr/>
                </a:tc>
                <a:tc>
                  <a:txBody>
                    <a:bodyPr/>
                    <a:lstStyle/>
                    <a:p>
                      <a:r>
                        <a:rPr lang="en-US" dirty="0"/>
                        <a:t>Tammy</a:t>
                      </a:r>
                    </a:p>
                  </a:txBody>
                  <a:tcPr/>
                </a:tc>
                <a:tc>
                  <a:txBody>
                    <a:bodyPr/>
                    <a:lstStyle/>
                    <a:p>
                      <a:r>
                        <a:rPr lang="en-US" dirty="0"/>
                        <a:t>Debbie</a:t>
                      </a:r>
                    </a:p>
                  </a:txBody>
                  <a:tcPr/>
                </a:tc>
                <a:tc>
                  <a:txBody>
                    <a:bodyPr/>
                    <a:lstStyle/>
                    <a:p>
                      <a:r>
                        <a:rPr lang="en-US" dirty="0"/>
                        <a:t>Alice</a:t>
                      </a:r>
                    </a:p>
                  </a:txBody>
                  <a:tcPr/>
                </a:tc>
                <a:extLst>
                  <a:ext uri="{0D108BD9-81ED-4DB2-BD59-A6C34878D82A}">
                    <a16:rowId xmlns:a16="http://schemas.microsoft.com/office/drawing/2014/main" val="2507966890"/>
                  </a:ext>
                </a:extLst>
              </a:tr>
              <a:tr h="425206">
                <a:tc>
                  <a:txBody>
                    <a:bodyPr/>
                    <a:lstStyle/>
                    <a:p>
                      <a:endParaRPr lang="en-US" dirty="0"/>
                    </a:p>
                  </a:txBody>
                  <a:tcPr/>
                </a:tc>
                <a:tc>
                  <a:txBody>
                    <a:bodyPr/>
                    <a:lstStyle/>
                    <a:p>
                      <a:r>
                        <a:rPr lang="en-US" dirty="0"/>
                        <a:t>Sam E.</a:t>
                      </a:r>
                    </a:p>
                  </a:txBody>
                  <a:tcPr/>
                </a:tc>
                <a:tc>
                  <a:txBody>
                    <a:bodyPr/>
                    <a:lstStyle/>
                    <a:p>
                      <a:endParaRPr lang="en-US" dirty="0"/>
                    </a:p>
                  </a:txBody>
                  <a:tcPr/>
                </a:tc>
                <a:tc>
                  <a:txBody>
                    <a:bodyPr/>
                    <a:lstStyle/>
                    <a:p>
                      <a:endParaRPr lang="en-US"/>
                    </a:p>
                  </a:txBody>
                  <a:tcPr/>
                </a:tc>
                <a:tc>
                  <a:txBody>
                    <a:bodyPr/>
                    <a:lstStyle/>
                    <a:p>
                      <a:r>
                        <a:rPr lang="en-US" dirty="0"/>
                        <a:t>Tegan</a:t>
                      </a:r>
                    </a:p>
                  </a:txBody>
                  <a:tcPr/>
                </a:tc>
                <a:tc>
                  <a:txBody>
                    <a:bodyPr/>
                    <a:lstStyle/>
                    <a:p>
                      <a:endParaRPr lang="en-US"/>
                    </a:p>
                  </a:txBody>
                  <a:tcPr/>
                </a:tc>
                <a:tc>
                  <a:txBody>
                    <a:bodyPr/>
                    <a:lstStyle/>
                    <a:p>
                      <a:r>
                        <a:rPr lang="en-US" dirty="0"/>
                        <a:t>Adam</a:t>
                      </a:r>
                    </a:p>
                  </a:txBody>
                  <a:tcPr/>
                </a:tc>
                <a:extLst>
                  <a:ext uri="{0D108BD9-81ED-4DB2-BD59-A6C34878D82A}">
                    <a16:rowId xmlns:a16="http://schemas.microsoft.com/office/drawing/2014/main" val="2581211893"/>
                  </a:ext>
                </a:extLst>
              </a:tr>
            </a:tbl>
          </a:graphicData>
        </a:graphic>
      </p:graphicFrame>
      <p:pic>
        <p:nvPicPr>
          <p:cNvPr id="15" name="Picture 14">
            <a:extLst>
              <a:ext uri="{FF2B5EF4-FFF2-40B4-BE49-F238E27FC236}">
                <a16:creationId xmlns:a16="http://schemas.microsoft.com/office/drawing/2014/main" id="{E44BA111-6C00-183C-8E20-2A07C53D8D55}"/>
              </a:ext>
            </a:extLst>
          </p:cNvPr>
          <p:cNvPicPr>
            <a:picLocks noChangeAspect="1"/>
          </p:cNvPicPr>
          <p:nvPr/>
        </p:nvPicPr>
        <p:blipFill>
          <a:blip r:embed="rId7"/>
          <a:stretch>
            <a:fillRect/>
          </a:stretch>
        </p:blipFill>
        <p:spPr>
          <a:xfrm rot="5400000">
            <a:off x="7102514" y="542544"/>
            <a:ext cx="3429000" cy="2571750"/>
          </a:xfrm>
          <a:prstGeom prst="rect">
            <a:avLst/>
          </a:prstGeom>
        </p:spPr>
      </p:pic>
    </p:spTree>
    <p:extLst>
      <p:ext uri="{BB962C8B-B14F-4D97-AF65-F5344CB8AC3E}">
        <p14:creationId xmlns:p14="http://schemas.microsoft.com/office/powerpoint/2010/main" val="1308272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24" name="Rectangle 2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CB89E311-3211-79CE-42DC-4E8F34C4404E}"/>
              </a:ext>
            </a:extLst>
          </p:cNvPr>
          <p:cNvPicPr>
            <a:picLocks noChangeAspect="1"/>
          </p:cNvPicPr>
          <p:nvPr/>
        </p:nvPicPr>
        <p:blipFill>
          <a:blip r:embed="rId2"/>
          <a:stretch>
            <a:fillRect/>
          </a:stretch>
        </p:blipFill>
        <p:spPr>
          <a:xfrm rot="5400000">
            <a:off x="171644" y="1672893"/>
            <a:ext cx="4279392" cy="3209544"/>
          </a:xfrm>
          <a:prstGeom prst="rect">
            <a:avLst/>
          </a:prstGeom>
        </p:spPr>
      </p:pic>
      <p:grpSp>
        <p:nvGrpSpPr>
          <p:cNvPr id="27" name="Group 2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8" name="Rectangle 2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descr="A diagram of a voting process&#10;&#10;Description automatically generated">
            <a:extLst>
              <a:ext uri="{FF2B5EF4-FFF2-40B4-BE49-F238E27FC236}">
                <a16:creationId xmlns:a16="http://schemas.microsoft.com/office/drawing/2014/main" id="{93900279-6A7E-7D4E-D298-B3DD13E3CA09}"/>
              </a:ext>
            </a:extLst>
          </p:cNvPr>
          <p:cNvPicPr>
            <a:picLocks noGrp="1" noChangeAspect="1"/>
          </p:cNvPicPr>
          <p:nvPr>
            <p:ph idx="1"/>
          </p:nvPr>
        </p:nvPicPr>
        <p:blipFill>
          <a:blip r:embed="rId3"/>
          <a:stretch>
            <a:fillRect/>
          </a:stretch>
        </p:blipFill>
        <p:spPr>
          <a:xfrm>
            <a:off x="4487333" y="1200290"/>
            <a:ext cx="3209544" cy="4154749"/>
          </a:xfrm>
          <a:prstGeom prst="rect">
            <a:avLst/>
          </a:prstGeom>
        </p:spPr>
      </p:pic>
      <p:grpSp>
        <p:nvGrpSpPr>
          <p:cNvPr id="31" name="Group 3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32" name="Rectangle 3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A screenshot of a document&#10;&#10;Description automatically generated">
            <a:extLst>
              <a:ext uri="{FF2B5EF4-FFF2-40B4-BE49-F238E27FC236}">
                <a16:creationId xmlns:a16="http://schemas.microsoft.com/office/drawing/2014/main" id="{7B3815B9-C2F7-5734-374E-48E675692BB0}"/>
              </a:ext>
            </a:extLst>
          </p:cNvPr>
          <p:cNvPicPr>
            <a:picLocks noChangeAspect="1"/>
          </p:cNvPicPr>
          <p:nvPr/>
        </p:nvPicPr>
        <p:blipFill>
          <a:blip r:embed="rId4"/>
          <a:stretch>
            <a:fillRect/>
          </a:stretch>
        </p:blipFill>
        <p:spPr>
          <a:xfrm>
            <a:off x="8275887" y="2021931"/>
            <a:ext cx="3209544" cy="2511467"/>
          </a:xfrm>
          <a:prstGeom prst="rect">
            <a:avLst/>
          </a:prstGeom>
        </p:spPr>
      </p:pic>
    </p:spTree>
    <p:extLst>
      <p:ext uri="{BB962C8B-B14F-4D97-AF65-F5344CB8AC3E}">
        <p14:creationId xmlns:p14="http://schemas.microsoft.com/office/powerpoint/2010/main" val="798600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61DE69B-BE56-BEFA-5F4A-09B7AEA543D2}"/>
              </a:ext>
            </a:extLst>
          </p:cNvPr>
          <p:cNvSpPr>
            <a:spLocks noGrp="1"/>
          </p:cNvSpPr>
          <p:nvPr>
            <p:ph sz="half" idx="2"/>
          </p:nvPr>
        </p:nvSpPr>
        <p:spPr>
          <a:xfrm>
            <a:off x="105879" y="1020280"/>
            <a:ext cx="7237404" cy="7545231"/>
          </a:xfrm>
        </p:spPr>
        <p:txBody>
          <a:bodyPr vert="horz" lIns="91440" tIns="45720" rIns="91440" bIns="45720" rtlCol="0">
            <a:normAutofit/>
          </a:bodyPr>
          <a:lstStyle/>
          <a:p>
            <a:pPr marL="0" indent="0">
              <a:lnSpc>
                <a:spcPct val="150000"/>
              </a:lnSpc>
              <a:buNone/>
            </a:pPr>
            <a:r>
              <a:rPr lang="en-US" sz="1800" dirty="0">
                <a:effectLst/>
                <a:ea typeface="DengXian" panose="02010600030101010101" pitchFamily="2" charset="-122"/>
                <a:cs typeface="Arial" panose="020B0604020202020204" pitchFamily="34" charset="0"/>
              </a:rPr>
              <a:t>It is suggested that we familiarize ourselves with the duties and qualifications of the 7 elected service positions. </a:t>
            </a:r>
          </a:p>
          <a:p>
            <a:pPr>
              <a:lnSpc>
                <a:spcPct val="150000"/>
              </a:lnSpc>
            </a:pPr>
            <a:r>
              <a:rPr lang="en-CA" sz="1800" kern="100" dirty="0">
                <a:effectLst/>
                <a:ea typeface="DengXian" panose="02010600030101010101" pitchFamily="2" charset="-122"/>
                <a:cs typeface="Arial" panose="020B0604020202020204" pitchFamily="34" charset="0"/>
              </a:rPr>
              <a:t>Start by reading </a:t>
            </a:r>
            <a:r>
              <a:rPr lang="en-CA" sz="1800" b="1" kern="100" dirty="0">
                <a:ea typeface="DengXian" panose="02010600030101010101" pitchFamily="2" charset="-122"/>
                <a:cs typeface="Arial" panose="020B0604020202020204" pitchFamily="34" charset="0"/>
              </a:rPr>
              <a:t>pages 26-31 </a:t>
            </a:r>
            <a:r>
              <a:rPr lang="en-CA" sz="1800" u="sng" kern="100" dirty="0">
                <a:ea typeface="DengXian" panose="02010600030101010101" pitchFamily="2" charset="-122"/>
                <a:cs typeface="Arial" panose="020B0604020202020204" pitchFamily="34" charset="0"/>
              </a:rPr>
              <a:t>“Area Officers: Qualifications &amp; Duties” </a:t>
            </a:r>
            <a:r>
              <a:rPr lang="en-CA" sz="1800" kern="100" dirty="0">
                <a:effectLst/>
                <a:ea typeface="DengXian" panose="02010600030101010101" pitchFamily="2" charset="-122"/>
                <a:cs typeface="Arial" panose="020B0604020202020204" pitchFamily="34" charset="0"/>
              </a:rPr>
              <a:t>in our A.A. Service Manual and also read the “</a:t>
            </a:r>
            <a:r>
              <a:rPr lang="en-CA" sz="1800" u="sng" kern="100" dirty="0">
                <a:effectLst/>
                <a:ea typeface="DengXian" panose="02010600030101010101" pitchFamily="2" charset="-122"/>
                <a:cs typeface="Arial" panose="020B0604020202020204" pitchFamily="34" charset="0"/>
              </a:rPr>
              <a:t>job descriptions</a:t>
            </a:r>
            <a:r>
              <a:rPr lang="en-CA" sz="1800" kern="100" dirty="0">
                <a:effectLst/>
                <a:ea typeface="DengXian" panose="02010600030101010101" pitchFamily="2" charset="-122"/>
                <a:cs typeface="Arial" panose="020B0604020202020204" pitchFamily="34" charset="0"/>
              </a:rPr>
              <a:t>” on our </a:t>
            </a:r>
            <a:r>
              <a:rPr lang="en-CA" sz="1800" b="1" kern="100" dirty="0">
                <a:effectLst/>
                <a:ea typeface="DengXian" panose="02010600030101010101" pitchFamily="2" charset="-122"/>
                <a:cs typeface="Arial" panose="020B0604020202020204" pitchFamily="34" charset="0"/>
              </a:rPr>
              <a:t>Area 79 </a:t>
            </a:r>
            <a:r>
              <a:rPr lang="en-CA" sz="1800" b="1" kern="100" dirty="0">
                <a:ea typeface="DengXian" panose="02010600030101010101" pitchFamily="2" charset="-122"/>
                <a:cs typeface="Arial" panose="020B0604020202020204" pitchFamily="34" charset="0"/>
              </a:rPr>
              <a:t>W</a:t>
            </a:r>
            <a:r>
              <a:rPr lang="en-CA" sz="1800" b="1" kern="100" dirty="0">
                <a:effectLst/>
                <a:ea typeface="DengXian" panose="02010600030101010101" pitchFamily="2" charset="-122"/>
                <a:cs typeface="Arial" panose="020B0604020202020204" pitchFamily="34" charset="0"/>
              </a:rPr>
              <a:t>ebsite and </a:t>
            </a:r>
            <a:r>
              <a:rPr lang="en-CA" sz="1800" b="1" kern="100" dirty="0">
                <a:ea typeface="DengXian" panose="02010600030101010101" pitchFamily="2" charset="-122"/>
                <a:cs typeface="Arial" panose="020B0604020202020204" pitchFamily="34" charset="0"/>
              </a:rPr>
              <a:t>in our GSR Handbook starting on page 13.</a:t>
            </a:r>
            <a:endParaRPr lang="en-CA" sz="1800" kern="100" dirty="0">
              <a:effectLst/>
              <a:ea typeface="DengXian" panose="02010600030101010101" pitchFamily="2" charset="-122"/>
              <a:cs typeface="Arial" panose="020B0604020202020204" pitchFamily="34" charset="0"/>
            </a:endParaRPr>
          </a:p>
          <a:p>
            <a:pPr lvl="0">
              <a:lnSpc>
                <a:spcPct val="150000"/>
              </a:lnSpc>
            </a:pPr>
            <a:r>
              <a:rPr lang="en-CA" sz="1800" b="1" kern="100" dirty="0">
                <a:solidFill>
                  <a:srgbClr val="C00000"/>
                </a:solidFill>
                <a:ea typeface="DengXian" panose="02010600030101010101" pitchFamily="2" charset="-122"/>
                <a:cs typeface="Arial" panose="020B0604020202020204" pitchFamily="34" charset="0"/>
              </a:rPr>
              <a:t>A</a:t>
            </a:r>
            <a:r>
              <a:rPr lang="en-CA" sz="1800" b="1" kern="100" dirty="0">
                <a:solidFill>
                  <a:srgbClr val="C00000"/>
                </a:solidFill>
                <a:effectLst/>
                <a:ea typeface="DengXian" panose="02010600030101010101" pitchFamily="2" charset="-122"/>
                <a:cs typeface="Arial" panose="020B0604020202020204" pitchFamily="34" charset="0"/>
              </a:rPr>
              <a:t>sk questions of those who are currently serving in these positions </a:t>
            </a:r>
            <a:r>
              <a:rPr lang="en-CA" sz="1800" b="1" kern="100" dirty="0">
                <a:solidFill>
                  <a:srgbClr val="C00000"/>
                </a:solidFill>
                <a:ea typeface="DengXian" panose="02010600030101010101" pitchFamily="2" charset="-122"/>
                <a:cs typeface="Arial" panose="020B0604020202020204" pitchFamily="34" charset="0"/>
              </a:rPr>
              <a:t>here </a:t>
            </a:r>
            <a:r>
              <a:rPr lang="en-CA" sz="1800" b="1" kern="100" dirty="0">
                <a:solidFill>
                  <a:srgbClr val="C00000"/>
                </a:solidFill>
                <a:effectLst/>
                <a:ea typeface="DengXian" panose="02010600030101010101" pitchFamily="2" charset="-122"/>
                <a:cs typeface="Arial" panose="020B0604020202020204" pitchFamily="34" charset="0"/>
              </a:rPr>
              <a:t>this weekend or of others who have served </a:t>
            </a:r>
            <a:r>
              <a:rPr lang="en-CA" sz="1800" b="1" kern="100" dirty="0">
                <a:solidFill>
                  <a:srgbClr val="C00000"/>
                </a:solidFill>
                <a:ea typeface="DengXian" panose="02010600030101010101" pitchFamily="2" charset="-122"/>
                <a:cs typeface="Arial" panose="020B0604020202020204" pitchFamily="34" charset="0"/>
              </a:rPr>
              <a:t>at the area level </a:t>
            </a:r>
            <a:r>
              <a:rPr lang="en-CA" sz="1800" b="1" kern="100" dirty="0">
                <a:solidFill>
                  <a:srgbClr val="C00000"/>
                </a:solidFill>
                <a:effectLst/>
                <a:ea typeface="DengXian" panose="02010600030101010101" pitchFamily="2" charset="-122"/>
                <a:cs typeface="Arial" panose="020B0604020202020204" pitchFamily="34" charset="0"/>
              </a:rPr>
              <a:t>in the past.</a:t>
            </a:r>
          </a:p>
          <a:p>
            <a:pPr>
              <a:lnSpc>
                <a:spcPct val="150000"/>
              </a:lnSpc>
            </a:pPr>
            <a:r>
              <a:rPr lang="en-US" sz="1800" dirty="0">
                <a:effectLst/>
                <a:ea typeface="MS Mincho" panose="02020609040205080304" pitchFamily="49" charset="-128"/>
                <a:cs typeface="Arial" panose="020B0604020202020204" pitchFamily="34" charset="0"/>
              </a:rPr>
              <a:t>On learning what each service position entails and reviewing Concept IX, (Page C29)</a:t>
            </a:r>
            <a:r>
              <a:rPr lang="en-CA" sz="1800" kern="100" dirty="0">
                <a:ea typeface="DengXian" panose="02010600030101010101" pitchFamily="2" charset="-122"/>
                <a:cs typeface="Arial" panose="020B0604020202020204" pitchFamily="34" charset="0"/>
              </a:rPr>
              <a:t> </a:t>
            </a:r>
            <a:r>
              <a:rPr lang="en-US" sz="1800" dirty="0">
                <a:effectLst/>
                <a:ea typeface="MS Mincho" panose="02020609040205080304" pitchFamily="49" charset="-128"/>
                <a:cs typeface="Arial" panose="020B0604020202020204" pitchFamily="34" charset="0"/>
              </a:rPr>
              <a:t>which includes Bill W.’s article, </a:t>
            </a:r>
            <a:r>
              <a:rPr lang="en-US" sz="1800" b="1" dirty="0">
                <a:effectLst/>
                <a:ea typeface="MS Mincho" panose="02020609040205080304" pitchFamily="49" charset="-128"/>
                <a:cs typeface="Arial" panose="020B0604020202020204" pitchFamily="34" charset="0"/>
              </a:rPr>
              <a:t>Leadership In A.A.: Ever A Vital Need</a:t>
            </a:r>
            <a:r>
              <a:rPr lang="en-US" sz="1800" dirty="0">
                <a:effectLst/>
                <a:ea typeface="MS Mincho" panose="02020609040205080304" pitchFamily="49" charset="-128"/>
                <a:cs typeface="Arial" panose="020B0604020202020204" pitchFamily="34" charset="0"/>
              </a:rPr>
              <a:t>, </a:t>
            </a:r>
            <a:r>
              <a:rPr lang="en-US" sz="1800" dirty="0">
                <a:ea typeface="MS Mincho" panose="02020609040205080304" pitchFamily="49" charset="-128"/>
                <a:cs typeface="Arial" panose="020B0604020202020204" pitchFamily="34" charset="0"/>
              </a:rPr>
              <a:t>you</a:t>
            </a:r>
            <a:r>
              <a:rPr lang="en-US" sz="1800" dirty="0">
                <a:effectLst/>
                <a:ea typeface="MS Mincho" panose="02020609040205080304" pitchFamily="49" charset="-128"/>
                <a:cs typeface="Arial" panose="020B0604020202020204" pitchFamily="34" charset="0"/>
              </a:rPr>
              <a:t> can make a </a:t>
            </a:r>
            <a:r>
              <a:rPr lang="en-US" sz="1800" u="sng" dirty="0">
                <a:effectLst/>
                <a:ea typeface="MS Mincho" panose="02020609040205080304" pitchFamily="49" charset="-128"/>
                <a:cs typeface="Arial" panose="020B0604020202020204" pitchFamily="34" charset="0"/>
              </a:rPr>
              <a:t>more informed decision on who </a:t>
            </a:r>
            <a:r>
              <a:rPr lang="en-US" sz="1800" u="sng" dirty="0">
                <a:ea typeface="MS Mincho" panose="02020609040205080304" pitchFamily="49" charset="-128"/>
                <a:cs typeface="Arial" panose="020B0604020202020204" pitchFamily="34" charset="0"/>
              </a:rPr>
              <a:t>are</a:t>
            </a:r>
            <a:r>
              <a:rPr lang="en-US" sz="1800" u="sng" dirty="0">
                <a:effectLst/>
                <a:ea typeface="MS Mincho" panose="02020609040205080304" pitchFamily="49" charset="-128"/>
                <a:cs typeface="Arial" panose="020B0604020202020204" pitchFamily="34" charset="0"/>
              </a:rPr>
              <a:t> the best candidates</a:t>
            </a:r>
            <a:r>
              <a:rPr lang="en-US" sz="1800" u="sng" dirty="0">
                <a:ea typeface="MS Mincho" panose="02020609040205080304" pitchFamily="49" charset="-128"/>
                <a:cs typeface="Arial" panose="020B0604020202020204" pitchFamily="34" charset="0"/>
              </a:rPr>
              <a:t> for our area service committee positions.</a:t>
            </a:r>
            <a:endParaRPr lang="en-US" sz="1800" dirty="0">
              <a:effectLst/>
              <a:ea typeface="MS Mincho" panose="02020609040205080304" pitchFamily="49" charset="-128"/>
              <a:cs typeface="Arial" panose="020B0604020202020204" pitchFamily="34" charset="0"/>
            </a:endParaRPr>
          </a:p>
          <a:p>
            <a:pPr marL="0" lvl="0" indent="0">
              <a:lnSpc>
                <a:spcPct val="150000"/>
              </a:lnSpc>
              <a:buNone/>
            </a:pPr>
            <a:r>
              <a:rPr lang="en-US" sz="1800" dirty="0">
                <a:effectLst/>
                <a:ea typeface="MS Mincho" panose="02020609040205080304" pitchFamily="49" charset="-128"/>
                <a:cs typeface="Arial" panose="020B0604020202020204" pitchFamily="34" charset="0"/>
              </a:rPr>
              <a:t> </a:t>
            </a:r>
            <a:endParaRPr lang="en-US" sz="1800" dirty="0">
              <a:effectLst/>
            </a:endParaRPr>
          </a:p>
        </p:txBody>
      </p:sp>
      <p:sp>
        <p:nvSpPr>
          <p:cNvPr id="27" name="Rectangle 26">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60C21CE-19D1-BAA2-6F51-D2AA4123D5F7}"/>
              </a:ext>
            </a:extLst>
          </p:cNvPr>
          <p:cNvPicPr>
            <a:picLocks noGrp="1" noChangeAspect="1"/>
          </p:cNvPicPr>
          <p:nvPr>
            <p:ph sz="half" idx="1"/>
          </p:nvPr>
        </p:nvPicPr>
        <p:blipFill>
          <a:blip r:embed="rId2"/>
          <a:stretch>
            <a:fillRect/>
          </a:stretch>
        </p:blipFill>
        <p:spPr>
          <a:xfrm>
            <a:off x="7596783" y="194902"/>
            <a:ext cx="2489165" cy="3234098"/>
          </a:xfrm>
        </p:spPr>
      </p:pic>
      <p:pic>
        <p:nvPicPr>
          <p:cNvPr id="8" name="Picture 7" descr="A screenshot of a website&#10;&#10;Description automatically generated">
            <a:extLst>
              <a:ext uri="{FF2B5EF4-FFF2-40B4-BE49-F238E27FC236}">
                <a16:creationId xmlns:a16="http://schemas.microsoft.com/office/drawing/2014/main" id="{1EDA407A-5421-9491-4964-DAF9B2B3D7AF}"/>
              </a:ext>
            </a:extLst>
          </p:cNvPr>
          <p:cNvPicPr>
            <a:picLocks noChangeAspect="1"/>
          </p:cNvPicPr>
          <p:nvPr/>
        </p:nvPicPr>
        <p:blipFill>
          <a:blip r:embed="rId3"/>
          <a:stretch>
            <a:fillRect/>
          </a:stretch>
        </p:blipFill>
        <p:spPr>
          <a:xfrm>
            <a:off x="7343284" y="3801979"/>
            <a:ext cx="4848715" cy="2531444"/>
          </a:xfrm>
          <a:prstGeom prst="rect">
            <a:avLst/>
          </a:prstGeom>
        </p:spPr>
      </p:pic>
      <p:sp>
        <p:nvSpPr>
          <p:cNvPr id="2" name="TextBox 1">
            <a:extLst>
              <a:ext uri="{FF2B5EF4-FFF2-40B4-BE49-F238E27FC236}">
                <a16:creationId xmlns:a16="http://schemas.microsoft.com/office/drawing/2014/main" id="{AE7468F1-C33E-C85A-BF97-D0884C7433F8}"/>
              </a:ext>
            </a:extLst>
          </p:cNvPr>
          <p:cNvSpPr txBox="1"/>
          <p:nvPr/>
        </p:nvSpPr>
        <p:spPr>
          <a:xfrm>
            <a:off x="10489431" y="785061"/>
            <a:ext cx="1359731" cy="1569660"/>
          </a:xfrm>
          <a:prstGeom prst="rect">
            <a:avLst/>
          </a:prstGeom>
          <a:noFill/>
        </p:spPr>
        <p:txBody>
          <a:bodyPr wrap="none" rtlCol="0">
            <a:spAutoFit/>
          </a:bodyPr>
          <a:lstStyle/>
          <a:p>
            <a:r>
              <a:rPr lang="en-US" sz="1600" b="1" dirty="0">
                <a:solidFill>
                  <a:srgbClr val="C00000"/>
                </a:solidFill>
              </a:rPr>
              <a:t>“The Area</a:t>
            </a:r>
          </a:p>
          <a:p>
            <a:r>
              <a:rPr lang="en-US" sz="1600" b="1" dirty="0">
                <a:solidFill>
                  <a:srgbClr val="C00000"/>
                </a:solidFill>
              </a:rPr>
              <a:t>Committee”</a:t>
            </a:r>
          </a:p>
          <a:p>
            <a:r>
              <a:rPr lang="en-US" sz="1600" b="1" dirty="0">
                <a:solidFill>
                  <a:srgbClr val="C00000"/>
                </a:solidFill>
              </a:rPr>
              <a:t>Pages 26-31</a:t>
            </a:r>
          </a:p>
          <a:p>
            <a:r>
              <a:rPr lang="en-US" sz="1600" b="1" dirty="0">
                <a:solidFill>
                  <a:srgbClr val="C00000"/>
                </a:solidFill>
              </a:rPr>
              <a:t>Area Officers:</a:t>
            </a:r>
          </a:p>
          <a:p>
            <a:r>
              <a:rPr lang="en-US" sz="1600" b="1" dirty="0">
                <a:solidFill>
                  <a:srgbClr val="C00000"/>
                </a:solidFill>
              </a:rPr>
              <a:t>Qualifications</a:t>
            </a:r>
          </a:p>
          <a:p>
            <a:r>
              <a:rPr lang="en-US" sz="1600" b="1" dirty="0">
                <a:solidFill>
                  <a:srgbClr val="C00000"/>
                </a:solidFill>
              </a:rPr>
              <a:t>&amp; Duties</a:t>
            </a:r>
          </a:p>
        </p:txBody>
      </p:sp>
      <p:sp>
        <p:nvSpPr>
          <p:cNvPr id="3" name="Rectangle 2">
            <a:extLst>
              <a:ext uri="{FF2B5EF4-FFF2-40B4-BE49-F238E27FC236}">
                <a16:creationId xmlns:a16="http://schemas.microsoft.com/office/drawing/2014/main" id="{5EC19036-917A-A0BF-3F25-93B6BD4F0B09}"/>
              </a:ext>
            </a:extLst>
          </p:cNvPr>
          <p:cNvSpPr/>
          <p:nvPr/>
        </p:nvSpPr>
        <p:spPr>
          <a:xfrm>
            <a:off x="1702569" y="182054"/>
            <a:ext cx="5622437" cy="830997"/>
          </a:xfrm>
          <a:prstGeom prst="rect">
            <a:avLst/>
          </a:prstGeom>
          <a:noFill/>
        </p:spPr>
        <p:txBody>
          <a:bodyPr wrap="none" lIns="91440" tIns="45720" rIns="91440" bIns="45720">
            <a:spAutoFit/>
          </a:bodyPr>
          <a:lstStyle/>
          <a:p>
            <a:pPr algn="ctr"/>
            <a:r>
              <a:rPr lang="en-US" sz="4800" b="1" dirty="0">
                <a:ln w="22225">
                  <a:solidFill>
                    <a:schemeClr val="accent2"/>
                  </a:solidFill>
                  <a:prstDash val="solid"/>
                </a:ln>
                <a:solidFill>
                  <a:srgbClr val="C00000"/>
                </a:solidFill>
              </a:rPr>
              <a:t>How you can prepare</a:t>
            </a:r>
            <a:endParaRPr lang="en-US" sz="4800" b="1" cap="none" spc="0" dirty="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243917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FCB0E5A-8290-3795-C799-C8D364D2D633}"/>
              </a:ext>
            </a:extLst>
          </p:cNvPr>
          <p:cNvPicPr>
            <a:picLocks noChangeAspect="1"/>
          </p:cNvPicPr>
          <p:nvPr/>
        </p:nvPicPr>
        <p:blipFill>
          <a:blip r:embed="rId2"/>
          <a:stretch>
            <a:fillRect/>
          </a:stretch>
        </p:blipFill>
        <p:spPr>
          <a:xfrm>
            <a:off x="4179952" y="457200"/>
            <a:ext cx="6996600" cy="5943600"/>
          </a:xfrm>
          <a:prstGeom prst="rect">
            <a:avLst/>
          </a:prstGeom>
        </p:spPr>
      </p:pic>
      <p:pic>
        <p:nvPicPr>
          <p:cNvPr id="7" name="Picture 6" descr="A cartoon of a group of people&#10;&#10;Description automatically generated">
            <a:extLst>
              <a:ext uri="{FF2B5EF4-FFF2-40B4-BE49-F238E27FC236}">
                <a16:creationId xmlns:a16="http://schemas.microsoft.com/office/drawing/2014/main" id="{2B402B5F-AA6E-5E20-A528-10C660893E72}"/>
              </a:ext>
            </a:extLst>
          </p:cNvPr>
          <p:cNvPicPr>
            <a:picLocks noChangeAspect="1"/>
          </p:cNvPicPr>
          <p:nvPr/>
        </p:nvPicPr>
        <p:blipFill>
          <a:blip r:embed="rId3"/>
          <a:stretch>
            <a:fillRect/>
          </a:stretch>
        </p:blipFill>
        <p:spPr>
          <a:xfrm>
            <a:off x="903270" y="526111"/>
            <a:ext cx="3276681" cy="3596247"/>
          </a:xfrm>
          <a:prstGeom prst="rect">
            <a:avLst/>
          </a:prstGeom>
        </p:spPr>
      </p:pic>
      <p:pic>
        <p:nvPicPr>
          <p:cNvPr id="9" name="Picture 8" descr="Cartoon a cartoon of a person standing on a table&#10;&#10;Description automatically generated">
            <a:extLst>
              <a:ext uri="{FF2B5EF4-FFF2-40B4-BE49-F238E27FC236}">
                <a16:creationId xmlns:a16="http://schemas.microsoft.com/office/drawing/2014/main" id="{5F152987-3EDC-6444-2633-4661235642CC}"/>
              </a:ext>
            </a:extLst>
          </p:cNvPr>
          <p:cNvPicPr>
            <a:picLocks noChangeAspect="1"/>
          </p:cNvPicPr>
          <p:nvPr/>
        </p:nvPicPr>
        <p:blipFill>
          <a:blip r:embed="rId4"/>
          <a:stretch>
            <a:fillRect/>
          </a:stretch>
        </p:blipFill>
        <p:spPr>
          <a:xfrm>
            <a:off x="962788" y="3835016"/>
            <a:ext cx="3217164" cy="2519347"/>
          </a:xfrm>
          <a:prstGeom prst="rect">
            <a:avLst/>
          </a:prstGeom>
        </p:spPr>
      </p:pic>
      <p:sp>
        <p:nvSpPr>
          <p:cNvPr id="2" name="TextBox 1">
            <a:extLst>
              <a:ext uri="{FF2B5EF4-FFF2-40B4-BE49-F238E27FC236}">
                <a16:creationId xmlns:a16="http://schemas.microsoft.com/office/drawing/2014/main" id="{C8092DDC-9C04-6FB5-385E-AB638A1C8D20}"/>
              </a:ext>
            </a:extLst>
          </p:cNvPr>
          <p:cNvSpPr txBox="1"/>
          <p:nvPr/>
        </p:nvSpPr>
        <p:spPr>
          <a:xfrm>
            <a:off x="9380887" y="6114671"/>
            <a:ext cx="1534394" cy="251159"/>
          </a:xfrm>
          <a:prstGeom prst="rect">
            <a:avLst/>
          </a:prstGeom>
          <a:noFill/>
        </p:spPr>
        <p:txBody>
          <a:bodyPr wrap="none" rtlCol="0">
            <a:spAutoFit/>
          </a:bodyPr>
          <a:lstStyle/>
          <a:p>
            <a:pPr defTabSz="786384">
              <a:spcAft>
                <a:spcPts val="600"/>
              </a:spcAft>
            </a:pPr>
            <a:r>
              <a:rPr lang="en-US" sz="1032" kern="1200">
                <a:solidFill>
                  <a:srgbClr val="FF0000"/>
                </a:solidFill>
                <a:latin typeface="+mn-lt"/>
                <a:ea typeface="+mn-ea"/>
                <a:cs typeface="+mn-cs"/>
              </a:rPr>
              <a:t>Service Manual Page 107</a:t>
            </a:r>
            <a:endParaRPr lang="en-US" sz="1200">
              <a:solidFill>
                <a:srgbClr val="FF0000"/>
              </a:solidFill>
            </a:endParaRPr>
          </a:p>
        </p:txBody>
      </p:sp>
      <p:sp>
        <p:nvSpPr>
          <p:cNvPr id="3" name="TextBox 2">
            <a:extLst>
              <a:ext uri="{FF2B5EF4-FFF2-40B4-BE49-F238E27FC236}">
                <a16:creationId xmlns:a16="http://schemas.microsoft.com/office/drawing/2014/main" id="{F7581469-DC7D-21E8-C9C3-DE5D681E6FF8}"/>
              </a:ext>
            </a:extLst>
          </p:cNvPr>
          <p:cNvSpPr txBox="1"/>
          <p:nvPr/>
        </p:nvSpPr>
        <p:spPr>
          <a:xfrm>
            <a:off x="948846" y="4005787"/>
            <a:ext cx="1364476" cy="722698"/>
          </a:xfrm>
          <a:prstGeom prst="rect">
            <a:avLst/>
          </a:prstGeom>
          <a:noFill/>
        </p:spPr>
        <p:txBody>
          <a:bodyPr wrap="none" rtlCol="0">
            <a:spAutoFit/>
          </a:bodyPr>
          <a:lstStyle/>
          <a:p>
            <a:pPr defTabSz="786384">
              <a:spcAft>
                <a:spcPts val="600"/>
              </a:spcAft>
            </a:pPr>
            <a:r>
              <a:rPr lang="en-US" sz="1032" kern="1200">
                <a:solidFill>
                  <a:schemeClr val="tx1"/>
                </a:solidFill>
                <a:latin typeface="+mn-lt"/>
                <a:ea typeface="+mn-ea"/>
                <a:cs typeface="+mn-cs"/>
              </a:rPr>
              <a:t>Pages 4&amp;5</a:t>
            </a:r>
          </a:p>
          <a:p>
            <a:pPr defTabSz="786384">
              <a:spcAft>
                <a:spcPts val="600"/>
              </a:spcAft>
            </a:pPr>
            <a:r>
              <a:rPr lang="en-US" sz="1032" kern="1200">
                <a:solidFill>
                  <a:schemeClr val="tx1"/>
                </a:solidFill>
                <a:latin typeface="+mn-lt"/>
                <a:ea typeface="+mn-ea"/>
                <a:cs typeface="+mn-cs"/>
              </a:rPr>
              <a:t>The Twelve Traditions</a:t>
            </a:r>
          </a:p>
          <a:p>
            <a:pPr defTabSz="786384">
              <a:spcAft>
                <a:spcPts val="600"/>
              </a:spcAft>
            </a:pPr>
            <a:r>
              <a:rPr lang="en-US" sz="1032" kern="1200">
                <a:solidFill>
                  <a:schemeClr val="tx1"/>
                </a:solidFill>
                <a:latin typeface="+mn-lt"/>
                <a:ea typeface="+mn-ea"/>
                <a:cs typeface="+mn-cs"/>
              </a:rPr>
              <a:t>illustrated</a:t>
            </a:r>
            <a:endParaRPr lang="en-US" sz="1200"/>
          </a:p>
        </p:txBody>
      </p:sp>
      <p:sp>
        <p:nvSpPr>
          <p:cNvPr id="4" name="5-Point Star 3">
            <a:extLst>
              <a:ext uri="{FF2B5EF4-FFF2-40B4-BE49-F238E27FC236}">
                <a16:creationId xmlns:a16="http://schemas.microsoft.com/office/drawing/2014/main" id="{00F7D36E-F283-0030-1691-61523684A8FF}"/>
              </a:ext>
            </a:extLst>
          </p:cNvPr>
          <p:cNvSpPr/>
          <p:nvPr/>
        </p:nvSpPr>
        <p:spPr>
          <a:xfrm>
            <a:off x="3843847" y="3494182"/>
            <a:ext cx="791244" cy="79124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5-Point Star 5">
            <a:extLst>
              <a:ext uri="{FF2B5EF4-FFF2-40B4-BE49-F238E27FC236}">
                <a16:creationId xmlns:a16="http://schemas.microsoft.com/office/drawing/2014/main" id="{8ED8103F-D178-5AB7-262B-371446D19301}"/>
              </a:ext>
            </a:extLst>
          </p:cNvPr>
          <p:cNvSpPr/>
          <p:nvPr/>
        </p:nvSpPr>
        <p:spPr>
          <a:xfrm>
            <a:off x="10385307" y="1435594"/>
            <a:ext cx="791244" cy="79124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5-Point Star 7">
            <a:extLst>
              <a:ext uri="{FF2B5EF4-FFF2-40B4-BE49-F238E27FC236}">
                <a16:creationId xmlns:a16="http://schemas.microsoft.com/office/drawing/2014/main" id="{0084E9E5-4E71-005C-770A-4C2F7A800C77}"/>
              </a:ext>
            </a:extLst>
          </p:cNvPr>
          <p:cNvSpPr/>
          <p:nvPr/>
        </p:nvSpPr>
        <p:spPr>
          <a:xfrm>
            <a:off x="10497485" y="5165416"/>
            <a:ext cx="791244" cy="79124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67534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C39D7-954B-4E2D-57E9-EA91045D5657}"/>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Copperplate" panose="02000504000000020004" pitchFamily="2" charset="77"/>
              </a:rPr>
              <a:t>After the election</a:t>
            </a:r>
            <a:br>
              <a:rPr lang="en-US">
                <a:solidFill>
                  <a:srgbClr val="FFFFFF"/>
                </a:solidFill>
                <a:latin typeface="Copperplate" panose="02000504000000020004" pitchFamily="2" charset="77"/>
              </a:rPr>
            </a:br>
            <a:r>
              <a:rPr lang="en-US">
                <a:solidFill>
                  <a:srgbClr val="FFFFFF"/>
                </a:solidFill>
                <a:latin typeface="Copperplate" panose="02000504000000020004" pitchFamily="2" charset="77"/>
              </a:rPr>
              <a:t>Appointed Positions are selected</a:t>
            </a: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2AB31B3A-DA05-AC68-444E-363F391A39B9}"/>
              </a:ext>
            </a:extLst>
          </p:cNvPr>
          <p:cNvSpPr>
            <a:spLocks noGrp="1"/>
          </p:cNvSpPr>
          <p:nvPr>
            <p:ph idx="1"/>
          </p:nvPr>
        </p:nvSpPr>
        <p:spPr>
          <a:xfrm>
            <a:off x="4400677" y="696661"/>
            <a:ext cx="7225707" cy="6162267"/>
          </a:xfrm>
        </p:spPr>
        <p:txBody>
          <a:bodyPr vert="horz" lIns="91440" tIns="45720" rIns="91440" bIns="45720" rtlCol="0" anchor="ctr">
            <a:noAutofit/>
          </a:bodyPr>
          <a:lstStyle/>
          <a:p>
            <a:pPr marL="0" indent="0">
              <a:buNone/>
            </a:pPr>
            <a:r>
              <a:rPr lang="en-US" sz="2400" b="1" dirty="0">
                <a:solidFill>
                  <a:schemeClr val="accent1">
                    <a:lumMod val="50000"/>
                  </a:schemeClr>
                </a:solidFill>
                <a:latin typeface="Copperplate Gothic Light"/>
              </a:rPr>
              <a:t>Our appointed positions are:</a:t>
            </a:r>
            <a:endParaRPr lang="en-US" sz="2400" b="1" dirty="0">
              <a:solidFill>
                <a:schemeClr val="accent1">
                  <a:lumMod val="50000"/>
                </a:schemeClr>
              </a:solidFill>
              <a:latin typeface="Copperplate Gothic Light"/>
              <a:cs typeface="Calibri"/>
            </a:endParaRPr>
          </a:p>
          <a:p>
            <a:pPr marL="0" indent="0" algn="ctr">
              <a:buNone/>
            </a:pPr>
            <a:r>
              <a:rPr lang="en-US" sz="2400" b="1" dirty="0">
                <a:solidFill>
                  <a:schemeClr val="accent1">
                    <a:lumMod val="50000"/>
                  </a:schemeClr>
                </a:solidFill>
                <a:latin typeface="Forte"/>
              </a:rPr>
              <a:t>Archives </a:t>
            </a:r>
            <a:r>
              <a:rPr lang="en-US" sz="2400" b="1" dirty="0">
                <a:solidFill>
                  <a:schemeClr val="accent1">
                    <a:lumMod val="50000"/>
                  </a:schemeClr>
                </a:solidFill>
                <a:latin typeface="Copperplate Gothic Light"/>
              </a:rPr>
              <a:t>       </a:t>
            </a:r>
            <a:r>
              <a:rPr lang="en-US" sz="2400" b="1" dirty="0">
                <a:solidFill>
                  <a:schemeClr val="accent1">
                    <a:lumMod val="50000"/>
                  </a:schemeClr>
                </a:solidFill>
                <a:latin typeface="Forte"/>
              </a:rPr>
              <a:t>CPC </a:t>
            </a:r>
            <a:r>
              <a:rPr lang="en-US" sz="2400" b="1" dirty="0">
                <a:solidFill>
                  <a:schemeClr val="accent1">
                    <a:lumMod val="50000"/>
                  </a:schemeClr>
                </a:solidFill>
                <a:latin typeface="Copperplate Gothic Light"/>
              </a:rPr>
              <a:t> </a:t>
            </a:r>
            <a:r>
              <a:rPr lang="en-US" sz="2400" b="1" dirty="0">
                <a:solidFill>
                  <a:schemeClr val="accent1">
                    <a:lumMod val="50000"/>
                  </a:schemeClr>
                </a:solidFill>
                <a:latin typeface="Forte"/>
              </a:rPr>
              <a:t>   Corrections</a:t>
            </a:r>
            <a:endParaRPr lang="en-US" sz="2400" b="1" dirty="0">
              <a:solidFill>
                <a:schemeClr val="accent1">
                  <a:lumMod val="50000"/>
                </a:schemeClr>
              </a:solidFill>
              <a:latin typeface="Copperplate Gothic Light"/>
              <a:cs typeface="Calibri"/>
            </a:endParaRPr>
          </a:p>
          <a:p>
            <a:pPr marL="0" indent="0" algn="ctr">
              <a:buNone/>
            </a:pPr>
            <a:r>
              <a:rPr lang="en-US" sz="2400" b="1" dirty="0">
                <a:solidFill>
                  <a:schemeClr val="accent1">
                    <a:lumMod val="50000"/>
                  </a:schemeClr>
                </a:solidFill>
                <a:latin typeface="Forte"/>
              </a:rPr>
              <a:t>Public Information          Remote Communities     Treatment/Accessibilities            Website</a:t>
            </a:r>
            <a:endParaRPr lang="en-US" sz="2400" b="1" dirty="0">
              <a:solidFill>
                <a:schemeClr val="accent1">
                  <a:lumMod val="50000"/>
                </a:schemeClr>
              </a:solidFill>
              <a:latin typeface="Forte"/>
              <a:cs typeface="Calibri"/>
            </a:endParaRPr>
          </a:p>
          <a:p>
            <a:pPr marL="0" indent="0" algn="ctr">
              <a:buNone/>
            </a:pPr>
            <a:r>
              <a:rPr lang="en-US" sz="2400" b="1" dirty="0">
                <a:solidFill>
                  <a:schemeClr val="accent1">
                    <a:lumMod val="50000"/>
                  </a:schemeClr>
                </a:solidFill>
                <a:latin typeface="Copperplate Gothic Light"/>
              </a:rPr>
              <a:t> and the</a:t>
            </a:r>
            <a:r>
              <a:rPr lang="en-US" sz="2400" b="1" dirty="0">
                <a:solidFill>
                  <a:schemeClr val="accent1">
                    <a:lumMod val="50000"/>
                  </a:schemeClr>
                </a:solidFill>
                <a:latin typeface="Forte"/>
              </a:rPr>
              <a:t> Grassroots Forum Newsletter</a:t>
            </a:r>
            <a:endParaRPr lang="en-US" sz="2400" b="1">
              <a:solidFill>
                <a:schemeClr val="accent1">
                  <a:lumMod val="50000"/>
                </a:schemeClr>
              </a:solidFill>
              <a:latin typeface="Forte"/>
              <a:cs typeface="Calibri"/>
            </a:endParaRPr>
          </a:p>
          <a:p>
            <a:pPr marL="0" indent="0" algn="ctr">
              <a:buNone/>
            </a:pPr>
            <a:endParaRPr lang="en-US" sz="2400" b="1" dirty="0">
              <a:solidFill>
                <a:schemeClr val="accent1">
                  <a:lumMod val="50000"/>
                </a:schemeClr>
              </a:solidFill>
              <a:latin typeface="Forte"/>
            </a:endParaRPr>
          </a:p>
          <a:p>
            <a:r>
              <a:rPr lang="en-CA" sz="2400" b="1" i="0" dirty="0">
                <a:solidFill>
                  <a:schemeClr val="accent1">
                    <a:lumMod val="50000"/>
                  </a:schemeClr>
                </a:solidFill>
                <a:effectLst/>
                <a:latin typeface="Copperplate Gothic Light"/>
              </a:rPr>
              <a:t>The positions are appointed by the incoming Chair through a Selection Committee made up of the incoming Chair and 3 other elected ASC members.</a:t>
            </a:r>
            <a:endParaRPr lang="en-CA" sz="2400" b="1" i="0" dirty="0">
              <a:solidFill>
                <a:schemeClr val="accent1">
                  <a:lumMod val="50000"/>
                </a:schemeClr>
              </a:solidFill>
              <a:effectLst/>
              <a:latin typeface="Copperplate Gothic Light"/>
              <a:cs typeface="Calibri"/>
            </a:endParaRPr>
          </a:p>
          <a:p>
            <a:r>
              <a:rPr lang="en-US" sz="2400" b="1" dirty="0">
                <a:solidFill>
                  <a:schemeClr val="accent1">
                    <a:lumMod val="50000"/>
                  </a:schemeClr>
                </a:solidFill>
                <a:latin typeface="Copperplate Gothic Light"/>
              </a:rPr>
              <a:t>Please email your service resume directly to: resume@bcyukonaa.org</a:t>
            </a:r>
            <a:endParaRPr lang="en-US" sz="2400" b="1" dirty="0">
              <a:solidFill>
                <a:schemeClr val="accent1">
                  <a:lumMod val="50000"/>
                </a:schemeClr>
              </a:solidFill>
              <a:latin typeface="Copperplate Gothic Light"/>
              <a:cs typeface="Calibri"/>
            </a:endParaRPr>
          </a:p>
          <a:p>
            <a:r>
              <a:rPr lang="en-US" sz="2400" b="1" dirty="0">
                <a:solidFill>
                  <a:schemeClr val="accent1">
                    <a:lumMod val="50000"/>
                  </a:schemeClr>
                </a:solidFill>
                <a:latin typeface="Copperplate Gothic Light"/>
              </a:rPr>
              <a:t>The deadline for appointed position resumes is October 31, 2024</a:t>
            </a:r>
            <a:endParaRPr lang="en-US" sz="2400" b="1" dirty="0">
              <a:solidFill>
                <a:schemeClr val="accent1">
                  <a:lumMod val="50000"/>
                </a:schemeClr>
              </a:solidFill>
              <a:latin typeface="Copperplate Gothic Light"/>
              <a:cs typeface="Calibri"/>
            </a:endParaRPr>
          </a:p>
          <a:p>
            <a:pPr marL="0" indent="0">
              <a:buNone/>
            </a:pPr>
            <a:endParaRPr lang="en-US" sz="2000" b="1" dirty="0">
              <a:latin typeface="Copperplate Gothic Light"/>
              <a:cs typeface="Calibri"/>
            </a:endParaRPr>
          </a:p>
          <a:p>
            <a:pPr marL="0" indent="0">
              <a:buNone/>
            </a:pPr>
            <a:endParaRPr lang="en-US" sz="2000" b="1" dirty="0">
              <a:latin typeface="Copperplate Gothic Light"/>
              <a:cs typeface="Calibri"/>
            </a:endParaRPr>
          </a:p>
          <a:p>
            <a:pPr marL="0" indent="0">
              <a:buNone/>
            </a:pPr>
            <a:endParaRPr lang="en-US" sz="2000" b="1" dirty="0">
              <a:latin typeface="Copperplate Gothic Light"/>
              <a:cs typeface="Calibri"/>
            </a:endParaRPr>
          </a:p>
        </p:txBody>
      </p:sp>
    </p:spTree>
    <p:extLst>
      <p:ext uri="{BB962C8B-B14F-4D97-AF65-F5344CB8AC3E}">
        <p14:creationId xmlns:p14="http://schemas.microsoft.com/office/powerpoint/2010/main" val="4088918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17180</TotalTime>
  <Words>675</Words>
  <Application>Microsoft Office PowerPoint</Application>
  <PresentationFormat>Widescreen</PresentationFormat>
  <Paragraphs>87</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Baskerville Old Face</vt:lpstr>
      <vt:lpstr>Calibri</vt:lpstr>
      <vt:lpstr>Calibri Light</vt:lpstr>
      <vt:lpstr>Copperplate</vt:lpstr>
      <vt:lpstr>Copperplate Gothic Light</vt:lpstr>
      <vt:lpstr>DengXian</vt:lpstr>
      <vt:lpstr>Forte</vt:lpstr>
      <vt:lpstr>MS Mincho</vt:lpstr>
      <vt:lpstr>Office Theme</vt:lpstr>
      <vt:lpstr>ELECTIONS  &amp; SPIRIT OF ROTATION </vt:lpstr>
      <vt:lpstr>How does it work?</vt:lpstr>
      <vt:lpstr>PowerPoint Presentation</vt:lpstr>
      <vt:lpstr>PowerPoint Presentation</vt:lpstr>
      <vt:lpstr>ELECTIONS</vt:lpstr>
      <vt:lpstr>PowerPoint Presentation</vt:lpstr>
      <vt:lpstr>PowerPoint Presentation</vt:lpstr>
      <vt:lpstr>PowerPoint Presentation</vt:lpstr>
      <vt:lpstr>After the election Appointed Positions are selected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ON MOTIONS</dc:title>
  <dc:creator>Dan Kenny</dc:creator>
  <cp:lastModifiedBy>Roger Crombie</cp:lastModifiedBy>
  <cp:revision>188</cp:revision>
  <dcterms:created xsi:type="dcterms:W3CDTF">2022-06-20T15:17:05Z</dcterms:created>
  <dcterms:modified xsi:type="dcterms:W3CDTF">2024-07-01T23:12:37Z</dcterms:modified>
</cp:coreProperties>
</file>